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3" r:id="rId5"/>
    <p:sldId id="274" r:id="rId6"/>
    <p:sldId id="268" r:id="rId7"/>
    <p:sldId id="281" r:id="rId8"/>
    <p:sldId id="269" r:id="rId9"/>
    <p:sldId id="276" r:id="rId10"/>
    <p:sldId id="272" r:id="rId11"/>
    <p:sldId id="271" r:id="rId12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246"/>
    <a:srgbClr val="34235F"/>
    <a:srgbClr val="168349"/>
    <a:srgbClr val="3B2960"/>
    <a:srgbClr val="FCFAC8"/>
    <a:srgbClr val="F2F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–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85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53092" y="3211951"/>
            <a:ext cx="4076699" cy="4857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0304" y="2926689"/>
            <a:ext cx="8601059" cy="4819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13774" y="156908"/>
            <a:ext cx="1466045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FEDE00"/>
                </a:solidFill>
                <a:latin typeface="TeXGyreTermes"/>
                <a:cs typeface="TeXGyreTermes"/>
              </a:defRPr>
            </a:lvl1pPr>
          </a:lstStyle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pc="-5" dirty="0"/>
              <a:t>Department of Information and Communication Engineering</a:t>
            </a:r>
            <a:r>
              <a:rPr spc="-70" dirty="0"/>
              <a:t> </a:t>
            </a:r>
            <a:r>
              <a:rPr spc="-5" dirty="0"/>
              <a:t>(ICE)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FEDE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TeXGyreTermes"/>
                <a:cs typeface="TeXGyreTerme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FEDE00"/>
                </a:solidFill>
                <a:latin typeface="TeXGyreTermes"/>
                <a:cs typeface="TeXGyreTermes"/>
              </a:defRPr>
            </a:lvl1pPr>
          </a:lstStyle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pc="-5" dirty="0"/>
              <a:t>Department of Information and Communication Engineering</a:t>
            </a:r>
            <a:r>
              <a:rPr spc="-70" dirty="0"/>
              <a:t> </a:t>
            </a:r>
            <a:r>
              <a:rPr spc="-5" dirty="0"/>
              <a:t>(ICE)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FEDE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848337" y="0"/>
            <a:ext cx="1438274" cy="140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424146"/>
            <a:ext cx="18288000" cy="24130"/>
          </a:xfrm>
          <a:custGeom>
            <a:avLst/>
            <a:gdLst/>
            <a:ahLst/>
            <a:cxnLst/>
            <a:rect l="l" t="t" r="r" b="b"/>
            <a:pathLst>
              <a:path w="18288000" h="24130">
                <a:moveTo>
                  <a:pt x="0" y="23540"/>
                </a:moveTo>
                <a:lnTo>
                  <a:pt x="18288000" y="0"/>
                </a:lnTo>
              </a:path>
            </a:pathLst>
          </a:custGeom>
          <a:ln w="76200">
            <a:solidFill>
              <a:srgbClr val="168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849" y="70801"/>
            <a:ext cx="6606540" cy="1254125"/>
          </a:xfrm>
          <a:custGeom>
            <a:avLst/>
            <a:gdLst/>
            <a:ahLst/>
            <a:cxnLst/>
            <a:rect l="l" t="t" r="r" b="b"/>
            <a:pathLst>
              <a:path w="6606540" h="1254125">
                <a:moveTo>
                  <a:pt x="6222216" y="1253727"/>
                </a:moveTo>
                <a:lnTo>
                  <a:pt x="389182" y="1253727"/>
                </a:lnTo>
                <a:lnTo>
                  <a:pt x="344495" y="1242496"/>
                </a:lnTo>
                <a:lnTo>
                  <a:pt x="299877" y="1226517"/>
                </a:lnTo>
                <a:lnTo>
                  <a:pt x="257028" y="1206267"/>
                </a:lnTo>
                <a:lnTo>
                  <a:pt x="216266" y="1181879"/>
                </a:lnTo>
                <a:lnTo>
                  <a:pt x="177911" y="1153485"/>
                </a:lnTo>
                <a:lnTo>
                  <a:pt x="142280" y="1121216"/>
                </a:lnTo>
                <a:lnTo>
                  <a:pt x="110010" y="1085585"/>
                </a:lnTo>
                <a:lnTo>
                  <a:pt x="81615" y="1047229"/>
                </a:lnTo>
                <a:lnTo>
                  <a:pt x="57227" y="1006467"/>
                </a:lnTo>
                <a:lnTo>
                  <a:pt x="36977" y="963618"/>
                </a:lnTo>
                <a:lnTo>
                  <a:pt x="20997" y="919000"/>
                </a:lnTo>
                <a:lnTo>
                  <a:pt x="9420" y="872932"/>
                </a:lnTo>
                <a:lnTo>
                  <a:pt x="2377" y="825732"/>
                </a:lnTo>
                <a:lnTo>
                  <a:pt x="0" y="777719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7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7" y="36977"/>
                </a:lnTo>
                <a:lnTo>
                  <a:pt x="344495" y="20997"/>
                </a:lnTo>
                <a:lnTo>
                  <a:pt x="390563" y="9420"/>
                </a:lnTo>
                <a:lnTo>
                  <a:pt x="437763" y="2377"/>
                </a:lnTo>
                <a:lnTo>
                  <a:pt x="485776" y="0"/>
                </a:lnTo>
                <a:lnTo>
                  <a:pt x="6125624" y="0"/>
                </a:lnTo>
                <a:lnTo>
                  <a:pt x="6173637" y="2377"/>
                </a:lnTo>
                <a:lnTo>
                  <a:pt x="6220835" y="9420"/>
                </a:lnTo>
                <a:lnTo>
                  <a:pt x="6266900" y="20997"/>
                </a:lnTo>
                <a:lnTo>
                  <a:pt x="6311514" y="36977"/>
                </a:lnTo>
                <a:lnTo>
                  <a:pt x="6354359" y="57227"/>
                </a:lnTo>
                <a:lnTo>
                  <a:pt x="6395118" y="81615"/>
                </a:lnTo>
                <a:lnTo>
                  <a:pt x="6433472" y="110010"/>
                </a:lnTo>
                <a:lnTo>
                  <a:pt x="6469103" y="142280"/>
                </a:lnTo>
                <a:lnTo>
                  <a:pt x="6501374" y="177911"/>
                </a:lnTo>
                <a:lnTo>
                  <a:pt x="6529769" y="216266"/>
                </a:lnTo>
                <a:lnTo>
                  <a:pt x="6554158" y="257028"/>
                </a:lnTo>
                <a:lnTo>
                  <a:pt x="6574408" y="299877"/>
                </a:lnTo>
                <a:lnTo>
                  <a:pt x="6590387" y="344494"/>
                </a:lnTo>
                <a:lnTo>
                  <a:pt x="6601964" y="390562"/>
                </a:lnTo>
                <a:lnTo>
                  <a:pt x="6606177" y="418793"/>
                </a:lnTo>
                <a:lnTo>
                  <a:pt x="6606177" y="844701"/>
                </a:lnTo>
                <a:lnTo>
                  <a:pt x="6590387" y="919000"/>
                </a:lnTo>
                <a:lnTo>
                  <a:pt x="6574408" y="963618"/>
                </a:lnTo>
                <a:lnTo>
                  <a:pt x="6554158" y="1006467"/>
                </a:lnTo>
                <a:lnTo>
                  <a:pt x="6529769" y="1047229"/>
                </a:lnTo>
                <a:lnTo>
                  <a:pt x="6501374" y="1085585"/>
                </a:lnTo>
                <a:lnTo>
                  <a:pt x="6469103" y="1121216"/>
                </a:lnTo>
                <a:lnTo>
                  <a:pt x="6433472" y="1153485"/>
                </a:lnTo>
                <a:lnTo>
                  <a:pt x="6395118" y="1181879"/>
                </a:lnTo>
                <a:lnTo>
                  <a:pt x="6354359" y="1206267"/>
                </a:lnTo>
                <a:lnTo>
                  <a:pt x="6311514" y="1226517"/>
                </a:lnTo>
                <a:lnTo>
                  <a:pt x="6266900" y="1242496"/>
                </a:lnTo>
                <a:lnTo>
                  <a:pt x="6222216" y="1253727"/>
                </a:lnTo>
                <a:close/>
              </a:path>
            </a:pathLst>
          </a:custGeom>
          <a:solidFill>
            <a:srgbClr val="168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9775576"/>
            <a:ext cx="18288000" cy="511809"/>
          </a:xfrm>
          <a:custGeom>
            <a:avLst/>
            <a:gdLst/>
            <a:ahLst/>
            <a:cxnLst/>
            <a:rect l="l" t="t" r="r" b="b"/>
            <a:pathLst>
              <a:path w="18288000" h="511809">
                <a:moveTo>
                  <a:pt x="18287999" y="511423"/>
                </a:moveTo>
                <a:lnTo>
                  <a:pt x="0" y="511423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511423"/>
                </a:lnTo>
                <a:close/>
              </a:path>
            </a:pathLst>
          </a:custGeom>
          <a:solidFill>
            <a:srgbClr val="168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425555" y="2511048"/>
            <a:ext cx="723899" cy="8096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TeXGyreTermes"/>
                <a:cs typeface="TeXGyreTerme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FEDE00"/>
                </a:solidFill>
                <a:latin typeface="TeXGyreTermes"/>
                <a:cs typeface="TeXGyreTermes"/>
              </a:defRPr>
            </a:lvl1pPr>
          </a:lstStyle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pc="-5" dirty="0"/>
              <a:t>Department of Information and Communication Engineering</a:t>
            </a:r>
            <a:r>
              <a:rPr spc="-70" dirty="0"/>
              <a:t> </a:t>
            </a:r>
            <a:r>
              <a:rPr spc="-5" dirty="0"/>
              <a:t>(ICE)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FEDE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TeXGyreTermes"/>
                <a:cs typeface="TeXGyreTerme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FEDE00"/>
                </a:solidFill>
                <a:latin typeface="TeXGyreTermes"/>
                <a:cs typeface="TeXGyreTermes"/>
              </a:defRPr>
            </a:lvl1pPr>
          </a:lstStyle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pc="-5" dirty="0"/>
              <a:t>Department of Information and Communication Engineering</a:t>
            </a:r>
            <a:r>
              <a:rPr spc="-70" dirty="0"/>
              <a:t> </a:t>
            </a:r>
            <a:r>
              <a:rPr spc="-5" dirty="0"/>
              <a:t>(ICE)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FEDE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FEDE00"/>
                </a:solidFill>
                <a:latin typeface="TeXGyreTermes"/>
                <a:cs typeface="TeXGyreTermes"/>
              </a:defRPr>
            </a:lvl1pPr>
          </a:lstStyle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pc="-5" dirty="0"/>
              <a:t>Department of Information and Communication Engineering</a:t>
            </a:r>
            <a:r>
              <a:rPr spc="-70" dirty="0"/>
              <a:t> </a:t>
            </a:r>
            <a:r>
              <a:rPr spc="-5" dirty="0"/>
              <a:t>(ICE)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FEDE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21362" y="435073"/>
            <a:ext cx="7245274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TeXGyreTermes"/>
                <a:cs typeface="TeXGyreTerme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6619" y="1982654"/>
            <a:ext cx="11314761" cy="6627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81766" y="9772973"/>
            <a:ext cx="9925050" cy="517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FEDE00"/>
                </a:solidFill>
                <a:latin typeface="TeXGyreTermes"/>
                <a:cs typeface="TeXGyreTermes"/>
              </a:defRPr>
            </a:lvl1pPr>
          </a:lstStyle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pc="-5" dirty="0"/>
              <a:t>Department of Information and Communication Engineering</a:t>
            </a:r>
            <a:r>
              <a:rPr spc="-70" dirty="0"/>
              <a:t> </a:t>
            </a:r>
            <a:r>
              <a:rPr spc="-5" dirty="0"/>
              <a:t>(ICE)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551389" y="9713105"/>
            <a:ext cx="605155" cy="613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FEDE0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4042" y="586288"/>
            <a:ext cx="2876549" cy="28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867612" y="518796"/>
            <a:ext cx="8540709" cy="1143635"/>
          </a:xfrm>
          <a:custGeom>
            <a:avLst/>
            <a:gdLst/>
            <a:ahLst/>
            <a:cxnLst/>
            <a:rect l="l" t="t" r="r" b="b"/>
            <a:pathLst>
              <a:path w="6824980" h="1143635">
                <a:moveTo>
                  <a:pt x="6339169" y="1143626"/>
                </a:moveTo>
                <a:lnTo>
                  <a:pt x="485759" y="1143626"/>
                </a:lnTo>
                <a:lnTo>
                  <a:pt x="437745" y="1141249"/>
                </a:lnTo>
                <a:lnTo>
                  <a:pt x="390544" y="1134206"/>
                </a:lnTo>
                <a:lnTo>
                  <a:pt x="344475" y="1122628"/>
                </a:lnTo>
                <a:lnTo>
                  <a:pt x="299858" y="1106649"/>
                </a:lnTo>
                <a:lnTo>
                  <a:pt x="257011" y="1086398"/>
                </a:lnTo>
                <a:lnTo>
                  <a:pt x="216253" y="1062010"/>
                </a:lnTo>
                <a:lnTo>
                  <a:pt x="177903" y="1033615"/>
                </a:lnTo>
                <a:lnTo>
                  <a:pt x="142280" y="1001345"/>
                </a:lnTo>
                <a:lnTo>
                  <a:pt x="110010" y="965714"/>
                </a:lnTo>
                <a:lnTo>
                  <a:pt x="81614" y="927358"/>
                </a:lnTo>
                <a:lnTo>
                  <a:pt x="57225" y="886597"/>
                </a:lnTo>
                <a:lnTo>
                  <a:pt x="36976" y="843748"/>
                </a:lnTo>
                <a:lnTo>
                  <a:pt x="20996" y="799131"/>
                </a:lnTo>
                <a:lnTo>
                  <a:pt x="9419" y="753063"/>
                </a:lnTo>
                <a:lnTo>
                  <a:pt x="2376" y="705864"/>
                </a:lnTo>
                <a:lnTo>
                  <a:pt x="0" y="657851"/>
                </a:lnTo>
                <a:lnTo>
                  <a:pt x="0" y="485773"/>
                </a:lnTo>
                <a:lnTo>
                  <a:pt x="2376" y="437760"/>
                </a:lnTo>
                <a:lnTo>
                  <a:pt x="9419" y="390560"/>
                </a:lnTo>
                <a:lnTo>
                  <a:pt x="20996" y="344493"/>
                </a:lnTo>
                <a:lnTo>
                  <a:pt x="36976" y="299875"/>
                </a:lnTo>
                <a:lnTo>
                  <a:pt x="57225" y="257027"/>
                </a:lnTo>
                <a:lnTo>
                  <a:pt x="81614" y="216265"/>
                </a:lnTo>
                <a:lnTo>
                  <a:pt x="110010" y="177910"/>
                </a:lnTo>
                <a:lnTo>
                  <a:pt x="142280" y="142278"/>
                </a:lnTo>
                <a:lnTo>
                  <a:pt x="177903" y="110009"/>
                </a:lnTo>
                <a:lnTo>
                  <a:pt x="216253" y="81614"/>
                </a:lnTo>
                <a:lnTo>
                  <a:pt x="257011" y="57226"/>
                </a:lnTo>
                <a:lnTo>
                  <a:pt x="299858" y="36976"/>
                </a:lnTo>
                <a:lnTo>
                  <a:pt x="344475" y="20996"/>
                </a:lnTo>
                <a:lnTo>
                  <a:pt x="390544" y="9419"/>
                </a:lnTo>
                <a:lnTo>
                  <a:pt x="437745" y="2375"/>
                </a:lnTo>
                <a:lnTo>
                  <a:pt x="485737" y="0"/>
                </a:lnTo>
                <a:lnTo>
                  <a:pt x="6339191" y="0"/>
                </a:lnTo>
                <a:lnTo>
                  <a:pt x="6387184" y="2375"/>
                </a:lnTo>
                <a:lnTo>
                  <a:pt x="6434385" y="9419"/>
                </a:lnTo>
                <a:lnTo>
                  <a:pt x="6480455" y="20996"/>
                </a:lnTo>
                <a:lnTo>
                  <a:pt x="6525074" y="36976"/>
                </a:lnTo>
                <a:lnTo>
                  <a:pt x="6567925" y="57226"/>
                </a:lnTo>
                <a:lnTo>
                  <a:pt x="6608689" y="81614"/>
                </a:lnTo>
                <a:lnTo>
                  <a:pt x="6647046" y="110009"/>
                </a:lnTo>
                <a:lnTo>
                  <a:pt x="6682679" y="142278"/>
                </a:lnTo>
                <a:lnTo>
                  <a:pt x="6714949" y="177910"/>
                </a:lnTo>
                <a:lnTo>
                  <a:pt x="6743345" y="216265"/>
                </a:lnTo>
                <a:lnTo>
                  <a:pt x="6767734" y="257027"/>
                </a:lnTo>
                <a:lnTo>
                  <a:pt x="6787983" y="299875"/>
                </a:lnTo>
                <a:lnTo>
                  <a:pt x="6803963" y="344493"/>
                </a:lnTo>
                <a:lnTo>
                  <a:pt x="6815540" y="390560"/>
                </a:lnTo>
                <a:lnTo>
                  <a:pt x="6822583" y="437760"/>
                </a:lnTo>
                <a:lnTo>
                  <a:pt x="6824959" y="485773"/>
                </a:lnTo>
                <a:lnTo>
                  <a:pt x="6824959" y="657851"/>
                </a:lnTo>
                <a:lnTo>
                  <a:pt x="6822583" y="705864"/>
                </a:lnTo>
                <a:lnTo>
                  <a:pt x="6815540" y="753063"/>
                </a:lnTo>
                <a:lnTo>
                  <a:pt x="6803963" y="799131"/>
                </a:lnTo>
                <a:lnTo>
                  <a:pt x="6787983" y="843748"/>
                </a:lnTo>
                <a:lnTo>
                  <a:pt x="6767734" y="886597"/>
                </a:lnTo>
                <a:lnTo>
                  <a:pt x="6743345" y="927358"/>
                </a:lnTo>
                <a:lnTo>
                  <a:pt x="6714949" y="965714"/>
                </a:lnTo>
                <a:lnTo>
                  <a:pt x="6682679" y="1001345"/>
                </a:lnTo>
                <a:lnTo>
                  <a:pt x="6647046" y="1033615"/>
                </a:lnTo>
                <a:lnTo>
                  <a:pt x="6608689" y="1062010"/>
                </a:lnTo>
                <a:lnTo>
                  <a:pt x="6567925" y="1086398"/>
                </a:lnTo>
                <a:lnTo>
                  <a:pt x="6525074" y="1106649"/>
                </a:lnTo>
                <a:lnTo>
                  <a:pt x="6480455" y="1122628"/>
                </a:lnTo>
                <a:lnTo>
                  <a:pt x="6434385" y="1134206"/>
                </a:lnTo>
                <a:lnTo>
                  <a:pt x="6387184" y="1141249"/>
                </a:lnTo>
                <a:lnTo>
                  <a:pt x="6339169" y="1143626"/>
                </a:lnTo>
                <a:close/>
              </a:path>
            </a:pathLst>
          </a:custGeom>
          <a:solidFill>
            <a:srgbClr val="2072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675369"/>
            <a:ext cx="18275935" cy="800735"/>
          </a:xfrm>
          <a:custGeom>
            <a:avLst/>
            <a:gdLst/>
            <a:ahLst/>
            <a:cxnLst/>
            <a:rect l="l" t="t" r="r" b="b"/>
            <a:pathLst>
              <a:path w="18275935" h="800735">
                <a:moveTo>
                  <a:pt x="0" y="0"/>
                </a:moveTo>
                <a:lnTo>
                  <a:pt x="18275482" y="0"/>
                </a:lnTo>
                <a:lnTo>
                  <a:pt x="18275482" y="800727"/>
                </a:lnTo>
                <a:lnTo>
                  <a:pt x="0" y="800727"/>
                </a:lnTo>
                <a:lnTo>
                  <a:pt x="0" y="0"/>
                </a:lnTo>
                <a:close/>
              </a:path>
            </a:pathLst>
          </a:custGeom>
          <a:solidFill>
            <a:srgbClr val="217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857308" y="5178672"/>
            <a:ext cx="6034751" cy="2672526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2240"/>
              </a:spcBef>
            </a:pPr>
            <a:r>
              <a:rPr lang="en-US" sz="4800" b="1" u="sng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sz="4800" b="1" u="sng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u="sng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sz="4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600"/>
              </a:spcBef>
            </a:pPr>
            <a:r>
              <a:rPr sz="3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Md. Rubel</a:t>
            </a:r>
            <a:r>
              <a:rPr sz="34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Basar</a:t>
            </a:r>
            <a:r>
              <a:rPr sz="3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4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sz="3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</a:t>
            </a:r>
            <a:r>
              <a:rPr sz="3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  <a:r>
              <a:rPr lang="en-US" sz="3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Head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" marR="1772920" indent="-23495"/>
            <a:r>
              <a:rPr sz="3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Dept. of</a:t>
            </a:r>
            <a:r>
              <a:rPr sz="34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</a:t>
            </a:r>
            <a:r>
              <a:rPr lang="en-US" sz="3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3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BAUET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00591" y="700602"/>
            <a:ext cx="926143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088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200" spc="-5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spc="-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ACADEMIC COUNCIL MEETING</a:t>
            </a:r>
            <a:br>
              <a:rPr lang="en-US" sz="3200" spc="-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spc="-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spc="-5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400" spc="-5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ꓽ</a:t>
            </a:r>
            <a:r>
              <a:rPr lang="en-US" sz="2400" spc="-5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Feb 2023</a:t>
            </a:r>
            <a:endParaRPr sz="3200" spc="-5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2018" y="2046616"/>
            <a:ext cx="8851895" cy="1248099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R="521970" algn="ctr">
              <a:lnSpc>
                <a:spcPct val="116300"/>
              </a:lnSpc>
              <a:spcBef>
                <a:spcPts val="525"/>
              </a:spcBef>
            </a:pPr>
            <a:r>
              <a:rPr lang="en-US" sz="6600" b="1" u="sng" dirty="0">
                <a:solidFill>
                  <a:srgbClr val="4F0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Achievements</a:t>
            </a:r>
            <a:endParaRPr sz="6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9775576"/>
            <a:ext cx="18288000" cy="511809"/>
          </a:xfrm>
          <a:custGeom>
            <a:avLst/>
            <a:gdLst/>
            <a:ahLst/>
            <a:cxnLst/>
            <a:rect l="l" t="t" r="r" b="b"/>
            <a:pathLst>
              <a:path w="18288000" h="511809">
                <a:moveTo>
                  <a:pt x="0" y="511423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511423"/>
                </a:lnTo>
                <a:lnTo>
                  <a:pt x="0" y="511423"/>
                </a:lnTo>
                <a:close/>
              </a:path>
            </a:pathLst>
          </a:custGeom>
          <a:solidFill>
            <a:srgbClr val="168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695529" y="9713105"/>
            <a:ext cx="316865" cy="6134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z="3400" b="1" dirty="0">
                <a:solidFill>
                  <a:srgbClr val="FEDE00"/>
                </a:solidFill>
                <a:latin typeface="Arial"/>
                <a:cs typeface="Arial"/>
              </a:rPr>
              <a:t>1</a:t>
            </a:fld>
            <a:endParaRPr sz="3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4181766" y="9772973"/>
            <a:ext cx="9925050" cy="478976"/>
          </a:xfrm>
          <a:prstGeom prst="rect">
            <a:avLst/>
          </a:prstGeom>
          <a:solidFill>
            <a:srgbClr val="207246"/>
          </a:solidFill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endParaRPr spc="-5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B1883D-EC40-9F84-65B5-85CDCEC37652}"/>
              </a:ext>
            </a:extLst>
          </p:cNvPr>
          <p:cNvSpPr/>
          <p:nvPr/>
        </p:nvSpPr>
        <p:spPr>
          <a:xfrm>
            <a:off x="9991448" y="4595044"/>
            <a:ext cx="120333" cy="4999121"/>
          </a:xfrm>
          <a:prstGeom prst="roundRect">
            <a:avLst/>
          </a:prstGeom>
          <a:solidFill>
            <a:srgbClr val="3B2960"/>
          </a:solidFill>
          <a:ln>
            <a:solidFill>
              <a:srgbClr val="34235F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789782-87A2-675E-E8F9-4C1A18140E8D}"/>
              </a:ext>
            </a:extLst>
          </p:cNvPr>
          <p:cNvSpPr txBox="1"/>
          <p:nvPr/>
        </p:nvSpPr>
        <p:spPr>
          <a:xfrm>
            <a:off x="847394" y="3673227"/>
            <a:ext cx="17165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50"/>
              </a:spcBef>
            </a:pPr>
            <a:r>
              <a:rPr lang="en-US" sz="4400" spc="-5" dirty="0">
                <a:solidFill>
                  <a:srgbClr val="FFC000"/>
                </a:solidFill>
                <a:latin typeface="TeXGyreTermes"/>
                <a:cs typeface="TeXGyreTermes"/>
              </a:rPr>
              <a:t>Department of Information and Communication Engineering</a:t>
            </a:r>
            <a:r>
              <a:rPr lang="en-US" sz="4400" spc="-15" dirty="0">
                <a:solidFill>
                  <a:srgbClr val="FFC000"/>
                </a:solidFill>
                <a:latin typeface="TeXGyreTermes"/>
                <a:cs typeface="TeXGyreTermes"/>
              </a:rPr>
              <a:t> </a:t>
            </a:r>
            <a:r>
              <a:rPr lang="en-US" sz="4400" spc="-5" dirty="0">
                <a:solidFill>
                  <a:srgbClr val="FFC000"/>
                </a:solidFill>
                <a:latin typeface="TeXGyreTermes"/>
                <a:cs typeface="TeXGyreTermes"/>
              </a:rPr>
              <a:t>(ICE)</a:t>
            </a:r>
            <a:endParaRPr lang="en-US" sz="4400" dirty="0">
              <a:solidFill>
                <a:srgbClr val="FFC000"/>
              </a:solidFill>
              <a:latin typeface="TeXGyreTermes"/>
              <a:cs typeface="TeXGyreTerme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00349-9378-18FD-F8CF-7347605CF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4" y="4564311"/>
            <a:ext cx="9144000" cy="495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38100" y="0"/>
            <a:ext cx="18364200" cy="1485900"/>
            <a:chOff x="-38100" y="0"/>
            <a:chExt cx="18364200" cy="1485900"/>
          </a:xfrm>
        </p:grpSpPr>
        <p:sp>
          <p:nvSpPr>
            <p:cNvPr id="4" name="object 4"/>
            <p:cNvSpPr/>
            <p:nvPr/>
          </p:nvSpPr>
          <p:spPr>
            <a:xfrm>
              <a:off x="16848337" y="0"/>
              <a:ext cx="1438274" cy="1409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24146"/>
              <a:ext cx="18288000" cy="24130"/>
            </a:xfrm>
            <a:custGeom>
              <a:avLst/>
              <a:gdLst/>
              <a:ahLst/>
              <a:cxnLst/>
              <a:rect l="l" t="t" r="r" b="b"/>
              <a:pathLst>
                <a:path w="18288000" h="24130">
                  <a:moveTo>
                    <a:pt x="0" y="23540"/>
                  </a:moveTo>
                  <a:lnTo>
                    <a:pt x="18288000" y="0"/>
                  </a:lnTo>
                </a:path>
              </a:pathLst>
            </a:custGeom>
            <a:ln w="76200">
              <a:solidFill>
                <a:srgbClr val="1683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849" y="70800"/>
              <a:ext cx="6606540" cy="1254125"/>
            </a:xfrm>
            <a:custGeom>
              <a:avLst/>
              <a:gdLst/>
              <a:ahLst/>
              <a:cxnLst/>
              <a:rect l="l" t="t" r="r" b="b"/>
              <a:pathLst>
                <a:path w="6606540" h="1254125">
                  <a:moveTo>
                    <a:pt x="6222219" y="1253727"/>
                  </a:moveTo>
                  <a:lnTo>
                    <a:pt x="389179" y="1253727"/>
                  </a:lnTo>
                  <a:lnTo>
                    <a:pt x="344495" y="1242497"/>
                  </a:lnTo>
                  <a:lnTo>
                    <a:pt x="299877" y="1226517"/>
                  </a:lnTo>
                  <a:lnTo>
                    <a:pt x="257028" y="1206267"/>
                  </a:lnTo>
                  <a:lnTo>
                    <a:pt x="216266" y="1181879"/>
                  </a:lnTo>
                  <a:lnTo>
                    <a:pt x="177911" y="1153484"/>
                  </a:lnTo>
                  <a:lnTo>
                    <a:pt x="142280" y="1121214"/>
                  </a:lnTo>
                  <a:lnTo>
                    <a:pt x="110010" y="1085583"/>
                  </a:lnTo>
                  <a:lnTo>
                    <a:pt x="81615" y="1047228"/>
                  </a:lnTo>
                  <a:lnTo>
                    <a:pt x="57227" y="1006467"/>
                  </a:lnTo>
                  <a:lnTo>
                    <a:pt x="36977" y="963618"/>
                  </a:lnTo>
                  <a:lnTo>
                    <a:pt x="20997" y="919000"/>
                  </a:lnTo>
                  <a:lnTo>
                    <a:pt x="9420" y="872932"/>
                  </a:lnTo>
                  <a:lnTo>
                    <a:pt x="2377" y="825733"/>
                  </a:lnTo>
                  <a:lnTo>
                    <a:pt x="0" y="777719"/>
                  </a:lnTo>
                  <a:lnTo>
                    <a:pt x="0" y="485776"/>
                  </a:lnTo>
                  <a:lnTo>
                    <a:pt x="2377" y="437763"/>
                  </a:lnTo>
                  <a:lnTo>
                    <a:pt x="9420" y="390563"/>
                  </a:lnTo>
                  <a:lnTo>
                    <a:pt x="20997" y="344495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7" y="36977"/>
                  </a:lnTo>
                  <a:lnTo>
                    <a:pt x="344495" y="20997"/>
                  </a:lnTo>
                  <a:lnTo>
                    <a:pt x="390563" y="9420"/>
                  </a:lnTo>
                  <a:lnTo>
                    <a:pt x="437763" y="2376"/>
                  </a:lnTo>
                  <a:lnTo>
                    <a:pt x="485774" y="0"/>
                  </a:lnTo>
                  <a:lnTo>
                    <a:pt x="6125626" y="0"/>
                  </a:lnTo>
                  <a:lnTo>
                    <a:pt x="6173637" y="2376"/>
                  </a:lnTo>
                  <a:lnTo>
                    <a:pt x="6220835" y="9420"/>
                  </a:lnTo>
                  <a:lnTo>
                    <a:pt x="6266900" y="20997"/>
                  </a:lnTo>
                  <a:lnTo>
                    <a:pt x="6311514" y="36977"/>
                  </a:lnTo>
                  <a:lnTo>
                    <a:pt x="6354359" y="57227"/>
                  </a:lnTo>
                  <a:lnTo>
                    <a:pt x="6395118" y="81615"/>
                  </a:lnTo>
                  <a:lnTo>
                    <a:pt x="6433472" y="110010"/>
                  </a:lnTo>
                  <a:lnTo>
                    <a:pt x="6469103" y="142280"/>
                  </a:lnTo>
                  <a:lnTo>
                    <a:pt x="6501374" y="177911"/>
                  </a:lnTo>
                  <a:lnTo>
                    <a:pt x="6529769" y="216266"/>
                  </a:lnTo>
                  <a:lnTo>
                    <a:pt x="6554158" y="257028"/>
                  </a:lnTo>
                  <a:lnTo>
                    <a:pt x="6574408" y="299877"/>
                  </a:lnTo>
                  <a:lnTo>
                    <a:pt x="6590387" y="344495"/>
                  </a:lnTo>
                  <a:lnTo>
                    <a:pt x="6601964" y="390563"/>
                  </a:lnTo>
                  <a:lnTo>
                    <a:pt x="6606177" y="418794"/>
                  </a:lnTo>
                  <a:lnTo>
                    <a:pt x="6606177" y="844701"/>
                  </a:lnTo>
                  <a:lnTo>
                    <a:pt x="6590387" y="919000"/>
                  </a:lnTo>
                  <a:lnTo>
                    <a:pt x="6574408" y="963618"/>
                  </a:lnTo>
                  <a:lnTo>
                    <a:pt x="6554158" y="1006467"/>
                  </a:lnTo>
                  <a:lnTo>
                    <a:pt x="6529769" y="1047228"/>
                  </a:lnTo>
                  <a:lnTo>
                    <a:pt x="6501374" y="1085583"/>
                  </a:lnTo>
                  <a:lnTo>
                    <a:pt x="6469103" y="1121214"/>
                  </a:lnTo>
                  <a:lnTo>
                    <a:pt x="6433472" y="1153484"/>
                  </a:lnTo>
                  <a:lnTo>
                    <a:pt x="6395118" y="1181879"/>
                  </a:lnTo>
                  <a:lnTo>
                    <a:pt x="6354359" y="1206267"/>
                  </a:lnTo>
                  <a:lnTo>
                    <a:pt x="6311514" y="1226517"/>
                  </a:lnTo>
                  <a:lnTo>
                    <a:pt x="6266900" y="1242497"/>
                  </a:lnTo>
                  <a:lnTo>
                    <a:pt x="6222219" y="1253727"/>
                  </a:lnTo>
                  <a:close/>
                </a:path>
              </a:pathLst>
            </a:custGeom>
            <a:solidFill>
              <a:srgbClr val="168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9775576"/>
            <a:ext cx="18288000" cy="511809"/>
          </a:xfrm>
          <a:custGeom>
            <a:avLst/>
            <a:gdLst/>
            <a:ahLst/>
            <a:cxnLst/>
            <a:rect l="l" t="t" r="r" b="b"/>
            <a:pathLst>
              <a:path w="18288000" h="511809">
                <a:moveTo>
                  <a:pt x="0" y="511423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511423"/>
                </a:lnTo>
                <a:lnTo>
                  <a:pt x="0" y="511423"/>
                </a:lnTo>
                <a:close/>
              </a:path>
            </a:pathLst>
          </a:custGeom>
          <a:solidFill>
            <a:srgbClr val="168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100" dirty="0"/>
              <a:t>10</a:t>
            </a:fld>
            <a:endParaRPr spc="-100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3504376" y="9775576"/>
            <a:ext cx="11363616" cy="47897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pc="-5" dirty="0"/>
              <a:t>Department of Information and Communication Engineering</a:t>
            </a:r>
            <a:r>
              <a:rPr spc="-70" dirty="0"/>
              <a:t> </a:t>
            </a:r>
            <a:r>
              <a:rPr spc="-5" dirty="0"/>
              <a:t>(ICE)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71242" y="390795"/>
            <a:ext cx="968851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-5" dirty="0">
                <a:solidFill>
                  <a:srgbClr val="E9B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Achievements Students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1CB9F37-2D04-795D-01CB-F29CA716F99C}"/>
              </a:ext>
            </a:extLst>
          </p:cNvPr>
          <p:cNvSpPr/>
          <p:nvPr/>
        </p:nvSpPr>
        <p:spPr>
          <a:xfrm>
            <a:off x="6148579" y="1638300"/>
            <a:ext cx="6075211" cy="891845"/>
          </a:xfrm>
          <a:prstGeom prst="roundRect">
            <a:avLst>
              <a:gd name="adj" fmla="val 41674"/>
            </a:avLst>
          </a:prstGeom>
          <a:solidFill>
            <a:srgbClr val="16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Achievement of Students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BF5203-91DE-AE7A-96F5-112826CF2E4C}"/>
              </a:ext>
            </a:extLst>
          </p:cNvPr>
          <p:cNvSpPr txBox="1"/>
          <p:nvPr/>
        </p:nvSpPr>
        <p:spPr>
          <a:xfrm>
            <a:off x="837791" y="2608582"/>
            <a:ext cx="6979900" cy="177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as-IN" sz="2400" b="1" dirty="0">
                <a:solidFill>
                  <a:srgbClr val="7030A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বিশ্ববিদ্যালয় দিবস -২০২৩ উদযাপন উপলক্ষে “স্মার্ট বাংলাদেশ গঠনে </a:t>
            </a:r>
            <a:r>
              <a:rPr lang="en-US" sz="2400" b="1" dirty="0">
                <a:solidFill>
                  <a:srgbClr val="7030A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BAUET </a:t>
            </a:r>
            <a:r>
              <a:rPr lang="as-IN" sz="2400" b="1" dirty="0">
                <a:solidFill>
                  <a:srgbClr val="7030A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এর ভূমিকা শিরোনামে রচনা প্রতিযোগিতায় আইসিই ৭ম ব্যাচের শিক্ষার্থী ফারহানা আজাদ প্রথম স্থান অর্জন করেছে।</a:t>
            </a:r>
            <a:endParaRPr lang="as-IN" sz="2400" dirty="0">
              <a:solidFill>
                <a:prstClr val="black"/>
              </a:solidFill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2" y="4444526"/>
            <a:ext cx="7803718" cy="449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965A32-BF1C-BAA7-BFA1-4B035AC7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184" y="4408555"/>
            <a:ext cx="7803718" cy="4500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FC0AFD-A895-346A-F96A-3DE7946B3EBA}"/>
              </a:ext>
            </a:extLst>
          </p:cNvPr>
          <p:cNvSpPr txBox="1"/>
          <p:nvPr/>
        </p:nvSpPr>
        <p:spPr>
          <a:xfrm>
            <a:off x="9186185" y="2705968"/>
            <a:ext cx="7803717" cy="1562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as-IN" sz="2800" b="1" dirty="0">
                <a:solidFill>
                  <a:srgbClr val="7030A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বার্ষিক ক্রীড়া প্রতিযোগিতা -২০২৩</a:t>
            </a:r>
            <a:r>
              <a:rPr lang="en-US" sz="2800" b="1" dirty="0">
                <a:solidFill>
                  <a:srgbClr val="7030A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solidFill>
                  <a:srgbClr val="7030A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 উচ্চ লম্পে ব্রোঞ্জ মেডেল বিজয়ী আইসিই বিভাগের ৭ম ব্যাচের শিক্ষার্থী</a:t>
            </a:r>
            <a:r>
              <a:rPr lang="en-US" sz="2800" b="1" dirty="0">
                <a:solidFill>
                  <a:srgbClr val="7030A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solidFill>
                  <a:srgbClr val="7030A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মোঃ রউফ-উর-রহমান</a:t>
            </a:r>
            <a:endParaRPr lang="as-IN" sz="2800" dirty="0">
              <a:solidFill>
                <a:prstClr val="black"/>
              </a:solidFill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1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18288000" cy="5580690"/>
            <a:chOff x="0" y="0"/>
            <a:chExt cx="18288000" cy="5580690"/>
          </a:xfrm>
        </p:grpSpPr>
        <p:sp>
          <p:nvSpPr>
            <p:cNvPr id="4" name="object 4"/>
            <p:cNvSpPr/>
            <p:nvPr/>
          </p:nvSpPr>
          <p:spPr>
            <a:xfrm>
              <a:off x="16848337" y="0"/>
              <a:ext cx="1438274" cy="1409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24146"/>
              <a:ext cx="18288000" cy="24130"/>
            </a:xfrm>
            <a:custGeom>
              <a:avLst/>
              <a:gdLst/>
              <a:ahLst/>
              <a:cxnLst/>
              <a:rect l="l" t="t" r="r" b="b"/>
              <a:pathLst>
                <a:path w="18288000" h="24130">
                  <a:moveTo>
                    <a:pt x="0" y="23540"/>
                  </a:moveTo>
                  <a:lnTo>
                    <a:pt x="18288000" y="0"/>
                  </a:lnTo>
                </a:path>
              </a:pathLst>
            </a:custGeom>
            <a:ln w="76200">
              <a:solidFill>
                <a:srgbClr val="1683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" name="object 6">
              <a:extLst>
                <a:ext uri="{FF2B5EF4-FFF2-40B4-BE49-F238E27FC236}">
                  <a16:creationId xmlns:a16="http://schemas.microsoft.com/office/drawing/2014/main" id="{D631027E-C1C6-5139-64E5-3B5B2A6AE790}"/>
                </a:ext>
              </a:extLst>
            </p:cNvPr>
            <p:cNvSpPr/>
            <p:nvPr/>
          </p:nvSpPr>
          <p:spPr>
            <a:xfrm>
              <a:off x="5029200" y="4326565"/>
              <a:ext cx="6606540" cy="1254125"/>
            </a:xfrm>
            <a:custGeom>
              <a:avLst/>
              <a:gdLst/>
              <a:ahLst/>
              <a:cxnLst/>
              <a:rect l="l" t="t" r="r" b="b"/>
              <a:pathLst>
                <a:path w="6606540" h="1254125">
                  <a:moveTo>
                    <a:pt x="6222219" y="1253727"/>
                  </a:moveTo>
                  <a:lnTo>
                    <a:pt x="389179" y="1253727"/>
                  </a:lnTo>
                  <a:lnTo>
                    <a:pt x="344495" y="1242497"/>
                  </a:lnTo>
                  <a:lnTo>
                    <a:pt x="299877" y="1226517"/>
                  </a:lnTo>
                  <a:lnTo>
                    <a:pt x="257028" y="1206267"/>
                  </a:lnTo>
                  <a:lnTo>
                    <a:pt x="216266" y="1181879"/>
                  </a:lnTo>
                  <a:lnTo>
                    <a:pt x="177911" y="1153484"/>
                  </a:lnTo>
                  <a:lnTo>
                    <a:pt x="142280" y="1121214"/>
                  </a:lnTo>
                  <a:lnTo>
                    <a:pt x="110010" y="1085583"/>
                  </a:lnTo>
                  <a:lnTo>
                    <a:pt x="81615" y="1047228"/>
                  </a:lnTo>
                  <a:lnTo>
                    <a:pt x="57227" y="1006467"/>
                  </a:lnTo>
                  <a:lnTo>
                    <a:pt x="36977" y="963618"/>
                  </a:lnTo>
                  <a:lnTo>
                    <a:pt x="20997" y="919000"/>
                  </a:lnTo>
                  <a:lnTo>
                    <a:pt x="9420" y="872932"/>
                  </a:lnTo>
                  <a:lnTo>
                    <a:pt x="2377" y="825733"/>
                  </a:lnTo>
                  <a:lnTo>
                    <a:pt x="0" y="777719"/>
                  </a:lnTo>
                  <a:lnTo>
                    <a:pt x="0" y="485776"/>
                  </a:lnTo>
                  <a:lnTo>
                    <a:pt x="2377" y="437763"/>
                  </a:lnTo>
                  <a:lnTo>
                    <a:pt x="9420" y="390563"/>
                  </a:lnTo>
                  <a:lnTo>
                    <a:pt x="20997" y="344495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7" y="36977"/>
                  </a:lnTo>
                  <a:lnTo>
                    <a:pt x="344495" y="20997"/>
                  </a:lnTo>
                  <a:lnTo>
                    <a:pt x="390563" y="9420"/>
                  </a:lnTo>
                  <a:lnTo>
                    <a:pt x="437763" y="2376"/>
                  </a:lnTo>
                  <a:lnTo>
                    <a:pt x="485774" y="0"/>
                  </a:lnTo>
                  <a:lnTo>
                    <a:pt x="6125626" y="0"/>
                  </a:lnTo>
                  <a:lnTo>
                    <a:pt x="6173637" y="2376"/>
                  </a:lnTo>
                  <a:lnTo>
                    <a:pt x="6220835" y="9420"/>
                  </a:lnTo>
                  <a:lnTo>
                    <a:pt x="6266900" y="20997"/>
                  </a:lnTo>
                  <a:lnTo>
                    <a:pt x="6311514" y="36977"/>
                  </a:lnTo>
                  <a:lnTo>
                    <a:pt x="6354359" y="57227"/>
                  </a:lnTo>
                  <a:lnTo>
                    <a:pt x="6395118" y="81615"/>
                  </a:lnTo>
                  <a:lnTo>
                    <a:pt x="6433472" y="110010"/>
                  </a:lnTo>
                  <a:lnTo>
                    <a:pt x="6469103" y="142280"/>
                  </a:lnTo>
                  <a:lnTo>
                    <a:pt x="6501374" y="177911"/>
                  </a:lnTo>
                  <a:lnTo>
                    <a:pt x="6529769" y="216266"/>
                  </a:lnTo>
                  <a:lnTo>
                    <a:pt x="6554158" y="257028"/>
                  </a:lnTo>
                  <a:lnTo>
                    <a:pt x="6574408" y="299877"/>
                  </a:lnTo>
                  <a:lnTo>
                    <a:pt x="6590387" y="344495"/>
                  </a:lnTo>
                  <a:lnTo>
                    <a:pt x="6601964" y="390563"/>
                  </a:lnTo>
                  <a:lnTo>
                    <a:pt x="6606177" y="418794"/>
                  </a:lnTo>
                  <a:lnTo>
                    <a:pt x="6606177" y="844701"/>
                  </a:lnTo>
                  <a:lnTo>
                    <a:pt x="6590387" y="919000"/>
                  </a:lnTo>
                  <a:lnTo>
                    <a:pt x="6574408" y="963618"/>
                  </a:lnTo>
                  <a:lnTo>
                    <a:pt x="6554158" y="1006467"/>
                  </a:lnTo>
                  <a:lnTo>
                    <a:pt x="6529769" y="1047228"/>
                  </a:lnTo>
                  <a:lnTo>
                    <a:pt x="6501374" y="1085583"/>
                  </a:lnTo>
                  <a:lnTo>
                    <a:pt x="6469103" y="1121214"/>
                  </a:lnTo>
                  <a:lnTo>
                    <a:pt x="6433472" y="1153484"/>
                  </a:lnTo>
                  <a:lnTo>
                    <a:pt x="6395118" y="1181879"/>
                  </a:lnTo>
                  <a:lnTo>
                    <a:pt x="6354359" y="1206267"/>
                  </a:lnTo>
                  <a:lnTo>
                    <a:pt x="6311514" y="1226517"/>
                  </a:lnTo>
                  <a:lnTo>
                    <a:pt x="6266900" y="1242497"/>
                  </a:lnTo>
                  <a:lnTo>
                    <a:pt x="6222219" y="1253727"/>
                  </a:lnTo>
                  <a:close/>
                </a:path>
              </a:pathLst>
            </a:custGeom>
            <a:solidFill>
              <a:srgbClr val="168349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en-US" sz="7200" spc="-5" dirty="0">
                  <a:solidFill>
                    <a:srgbClr val="E9BC5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Thank</a:t>
              </a:r>
              <a:r>
                <a:rPr lang="en-US" sz="7200" spc="-90" dirty="0">
                  <a:solidFill>
                    <a:srgbClr val="E9BC5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7200" spc="-5" dirty="0">
                  <a:solidFill>
                    <a:srgbClr val="E9BC5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You</a:t>
              </a:r>
              <a:endParaRPr lang="en-US" sz="7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sz="7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0" y="9775576"/>
            <a:ext cx="18288000" cy="511809"/>
          </a:xfrm>
          <a:custGeom>
            <a:avLst/>
            <a:gdLst/>
            <a:ahLst/>
            <a:cxnLst/>
            <a:rect l="l" t="t" r="r" b="b"/>
            <a:pathLst>
              <a:path w="18288000" h="511809">
                <a:moveTo>
                  <a:pt x="0" y="511423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511423"/>
                </a:lnTo>
                <a:lnTo>
                  <a:pt x="0" y="511423"/>
                </a:lnTo>
                <a:close/>
              </a:path>
            </a:pathLst>
          </a:custGeom>
          <a:solidFill>
            <a:srgbClr val="168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100" dirty="0"/>
              <a:t>11</a:t>
            </a:fld>
            <a:endParaRPr spc="-100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pc="-5" dirty="0"/>
              <a:t>Department of Information and Communication Engineering</a:t>
            </a:r>
            <a:r>
              <a:rPr spc="-70" dirty="0"/>
              <a:t> </a:t>
            </a:r>
            <a:r>
              <a:rPr spc="-5" dirty="0"/>
              <a:t>(ICE)</a:t>
            </a:r>
          </a:p>
        </p:txBody>
      </p:sp>
    </p:spTree>
    <p:extLst>
      <p:ext uri="{BB962C8B-B14F-4D97-AF65-F5344CB8AC3E}">
        <p14:creationId xmlns:p14="http://schemas.microsoft.com/office/powerpoint/2010/main" val="73941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416" y="2368585"/>
            <a:ext cx="9296400" cy="3867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4800" b="1" spc="-5" dirty="0">
                <a:solidFill>
                  <a:srgbClr val="207246"/>
                </a:solidFill>
                <a:latin typeface="TeXGyreTermes"/>
                <a:cs typeface="TeXGyreTermes"/>
              </a:rPr>
              <a:t>Achievements of Faculty </a:t>
            </a:r>
            <a:r>
              <a:rPr lang="en-US" sz="4800" b="1" spc="-5" dirty="0">
                <a:solidFill>
                  <a:schemeClr val="accent6">
                    <a:lumMod val="75000"/>
                  </a:schemeClr>
                </a:solidFill>
                <a:latin typeface="TeXGyreTermes"/>
                <a:cs typeface="TeXGyreTermes"/>
              </a:rPr>
              <a:t>Members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TeXGyreTermes"/>
              <a:cs typeface="TeXGyreTerme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800" b="1" spc="-5" dirty="0">
              <a:solidFill>
                <a:srgbClr val="207246"/>
              </a:solidFill>
              <a:latin typeface="TeXGyreTermes"/>
              <a:cs typeface="TeXGyreTerme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spc="-5" dirty="0">
                <a:solidFill>
                  <a:srgbClr val="207246"/>
                </a:solidFill>
                <a:latin typeface="TeXGyreTermes"/>
                <a:cs typeface="TeXGyreTermes"/>
              </a:rPr>
              <a:t>Achievements of </a:t>
            </a:r>
            <a:r>
              <a:rPr lang="en-US" sz="4800" b="1" spc="-5" dirty="0">
                <a:solidFill>
                  <a:schemeClr val="accent2">
                    <a:lumMod val="75000"/>
                  </a:schemeClr>
                </a:solidFill>
                <a:latin typeface="TeXGyreTermes"/>
                <a:cs typeface="TeXGyreTermes"/>
              </a:rPr>
              <a:t>Department</a:t>
            </a:r>
            <a:endParaRPr sz="4800" dirty="0">
              <a:solidFill>
                <a:schemeClr val="accent2">
                  <a:lumMod val="75000"/>
                </a:schemeClr>
              </a:solidFill>
              <a:latin typeface="TeXGyreTermes"/>
              <a:cs typeface="TeXGyreTermes"/>
            </a:endParaRPr>
          </a:p>
          <a:p>
            <a:pPr marL="12700" marR="5080">
              <a:lnSpc>
                <a:spcPct val="247500"/>
              </a:lnSpc>
              <a:spcBef>
                <a:spcPts val="645"/>
              </a:spcBef>
            </a:pPr>
            <a:r>
              <a:rPr lang="en-US" sz="4800" b="1" spc="-5" dirty="0">
                <a:solidFill>
                  <a:srgbClr val="207246"/>
                </a:solidFill>
                <a:latin typeface="TeXGyreTermes"/>
                <a:cs typeface="TeXGyreTermes"/>
              </a:rPr>
              <a:t>Achievements of </a:t>
            </a:r>
            <a:r>
              <a:rPr lang="en-US" sz="4800" b="1" spc="-5" dirty="0">
                <a:solidFill>
                  <a:srgbClr val="FFC000"/>
                </a:solidFill>
                <a:latin typeface="TeXGyreTermes"/>
                <a:cs typeface="TeXGyreTermes"/>
              </a:rPr>
              <a:t>Students </a:t>
            </a:r>
            <a:endParaRPr sz="4800" dirty="0">
              <a:solidFill>
                <a:srgbClr val="FFC000"/>
              </a:solidFill>
              <a:latin typeface="TeXGyreTermes"/>
              <a:cs typeface="TeXGyreTerme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1" y="237410"/>
            <a:ext cx="720566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E9BC53"/>
                </a:solidFill>
              </a:rPr>
              <a:t>Presentation</a:t>
            </a:r>
            <a:r>
              <a:rPr sz="4800" spc="-75" dirty="0">
                <a:solidFill>
                  <a:srgbClr val="E9BC53"/>
                </a:solidFill>
              </a:rPr>
              <a:t> </a:t>
            </a:r>
            <a:r>
              <a:rPr sz="4800" spc="-5" dirty="0">
                <a:solidFill>
                  <a:srgbClr val="E9BC53"/>
                </a:solidFill>
              </a:rPr>
              <a:t>Outline</a:t>
            </a:r>
            <a:endParaRPr sz="4800" dirty="0"/>
          </a:p>
        </p:txBody>
      </p:sp>
      <p:sp>
        <p:nvSpPr>
          <p:cNvPr id="8" name="object 8"/>
          <p:cNvSpPr/>
          <p:nvPr/>
        </p:nvSpPr>
        <p:spPr>
          <a:xfrm>
            <a:off x="3457866" y="4232445"/>
            <a:ext cx="723899" cy="809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57867" y="5649750"/>
            <a:ext cx="723899" cy="809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695529" y="9713105"/>
            <a:ext cx="316865" cy="6134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z="3400" b="1" dirty="0">
                <a:solidFill>
                  <a:srgbClr val="FEDE00"/>
                </a:solidFill>
                <a:latin typeface="Arial"/>
                <a:cs typeface="Arial"/>
              </a:rPr>
              <a:t>2</a:t>
            </a:fld>
            <a:endParaRPr sz="3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pc="-5" dirty="0"/>
              <a:t>Department of Information and Communication Engineering</a:t>
            </a:r>
            <a:r>
              <a:rPr spc="-70" dirty="0"/>
              <a:t> </a:t>
            </a:r>
            <a:r>
              <a:rPr spc="-5" dirty="0"/>
              <a:t>(ICE)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38100" y="0"/>
            <a:ext cx="18364200" cy="1485900"/>
            <a:chOff x="-38100" y="0"/>
            <a:chExt cx="18364200" cy="1485900"/>
          </a:xfrm>
        </p:grpSpPr>
        <p:sp>
          <p:nvSpPr>
            <p:cNvPr id="4" name="object 4"/>
            <p:cNvSpPr/>
            <p:nvPr/>
          </p:nvSpPr>
          <p:spPr>
            <a:xfrm>
              <a:off x="16848337" y="0"/>
              <a:ext cx="1438274" cy="1409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24146"/>
              <a:ext cx="18288000" cy="24130"/>
            </a:xfrm>
            <a:custGeom>
              <a:avLst/>
              <a:gdLst/>
              <a:ahLst/>
              <a:cxnLst/>
              <a:rect l="l" t="t" r="r" b="b"/>
              <a:pathLst>
                <a:path w="18288000" h="24130">
                  <a:moveTo>
                    <a:pt x="0" y="23540"/>
                  </a:moveTo>
                  <a:lnTo>
                    <a:pt x="18288000" y="0"/>
                  </a:lnTo>
                </a:path>
              </a:pathLst>
            </a:custGeom>
            <a:ln w="76200">
              <a:solidFill>
                <a:srgbClr val="1683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849" y="70800"/>
              <a:ext cx="6606540" cy="1254125"/>
            </a:xfrm>
            <a:custGeom>
              <a:avLst/>
              <a:gdLst/>
              <a:ahLst/>
              <a:cxnLst/>
              <a:rect l="l" t="t" r="r" b="b"/>
              <a:pathLst>
                <a:path w="6606540" h="1254125">
                  <a:moveTo>
                    <a:pt x="6222219" y="1253727"/>
                  </a:moveTo>
                  <a:lnTo>
                    <a:pt x="389179" y="1253727"/>
                  </a:lnTo>
                  <a:lnTo>
                    <a:pt x="344495" y="1242497"/>
                  </a:lnTo>
                  <a:lnTo>
                    <a:pt x="299877" y="1226517"/>
                  </a:lnTo>
                  <a:lnTo>
                    <a:pt x="257028" y="1206267"/>
                  </a:lnTo>
                  <a:lnTo>
                    <a:pt x="216266" y="1181879"/>
                  </a:lnTo>
                  <a:lnTo>
                    <a:pt x="177911" y="1153484"/>
                  </a:lnTo>
                  <a:lnTo>
                    <a:pt x="142280" y="1121214"/>
                  </a:lnTo>
                  <a:lnTo>
                    <a:pt x="110010" y="1085583"/>
                  </a:lnTo>
                  <a:lnTo>
                    <a:pt x="81615" y="1047228"/>
                  </a:lnTo>
                  <a:lnTo>
                    <a:pt x="57227" y="1006467"/>
                  </a:lnTo>
                  <a:lnTo>
                    <a:pt x="36977" y="963618"/>
                  </a:lnTo>
                  <a:lnTo>
                    <a:pt x="20997" y="919000"/>
                  </a:lnTo>
                  <a:lnTo>
                    <a:pt x="9420" y="872932"/>
                  </a:lnTo>
                  <a:lnTo>
                    <a:pt x="2377" y="825733"/>
                  </a:lnTo>
                  <a:lnTo>
                    <a:pt x="0" y="777719"/>
                  </a:lnTo>
                  <a:lnTo>
                    <a:pt x="0" y="485776"/>
                  </a:lnTo>
                  <a:lnTo>
                    <a:pt x="2377" y="437763"/>
                  </a:lnTo>
                  <a:lnTo>
                    <a:pt x="9420" y="390563"/>
                  </a:lnTo>
                  <a:lnTo>
                    <a:pt x="20997" y="344495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7" y="36977"/>
                  </a:lnTo>
                  <a:lnTo>
                    <a:pt x="344495" y="20997"/>
                  </a:lnTo>
                  <a:lnTo>
                    <a:pt x="390563" y="9420"/>
                  </a:lnTo>
                  <a:lnTo>
                    <a:pt x="437763" y="2376"/>
                  </a:lnTo>
                  <a:lnTo>
                    <a:pt x="485774" y="0"/>
                  </a:lnTo>
                  <a:lnTo>
                    <a:pt x="6125626" y="0"/>
                  </a:lnTo>
                  <a:lnTo>
                    <a:pt x="6173637" y="2376"/>
                  </a:lnTo>
                  <a:lnTo>
                    <a:pt x="6220835" y="9420"/>
                  </a:lnTo>
                  <a:lnTo>
                    <a:pt x="6266900" y="20997"/>
                  </a:lnTo>
                  <a:lnTo>
                    <a:pt x="6311514" y="36977"/>
                  </a:lnTo>
                  <a:lnTo>
                    <a:pt x="6354359" y="57227"/>
                  </a:lnTo>
                  <a:lnTo>
                    <a:pt x="6395118" y="81615"/>
                  </a:lnTo>
                  <a:lnTo>
                    <a:pt x="6433472" y="110010"/>
                  </a:lnTo>
                  <a:lnTo>
                    <a:pt x="6469103" y="142280"/>
                  </a:lnTo>
                  <a:lnTo>
                    <a:pt x="6501374" y="177911"/>
                  </a:lnTo>
                  <a:lnTo>
                    <a:pt x="6529769" y="216266"/>
                  </a:lnTo>
                  <a:lnTo>
                    <a:pt x="6554158" y="257028"/>
                  </a:lnTo>
                  <a:lnTo>
                    <a:pt x="6574408" y="299877"/>
                  </a:lnTo>
                  <a:lnTo>
                    <a:pt x="6590387" y="344495"/>
                  </a:lnTo>
                  <a:lnTo>
                    <a:pt x="6601964" y="390563"/>
                  </a:lnTo>
                  <a:lnTo>
                    <a:pt x="6606177" y="418794"/>
                  </a:lnTo>
                  <a:lnTo>
                    <a:pt x="6606177" y="844701"/>
                  </a:lnTo>
                  <a:lnTo>
                    <a:pt x="6590387" y="919000"/>
                  </a:lnTo>
                  <a:lnTo>
                    <a:pt x="6574408" y="963618"/>
                  </a:lnTo>
                  <a:lnTo>
                    <a:pt x="6554158" y="1006467"/>
                  </a:lnTo>
                  <a:lnTo>
                    <a:pt x="6529769" y="1047228"/>
                  </a:lnTo>
                  <a:lnTo>
                    <a:pt x="6501374" y="1085583"/>
                  </a:lnTo>
                  <a:lnTo>
                    <a:pt x="6469103" y="1121214"/>
                  </a:lnTo>
                  <a:lnTo>
                    <a:pt x="6433472" y="1153484"/>
                  </a:lnTo>
                  <a:lnTo>
                    <a:pt x="6395118" y="1181879"/>
                  </a:lnTo>
                  <a:lnTo>
                    <a:pt x="6354359" y="1206267"/>
                  </a:lnTo>
                  <a:lnTo>
                    <a:pt x="6311514" y="1226517"/>
                  </a:lnTo>
                  <a:lnTo>
                    <a:pt x="6266900" y="1242497"/>
                  </a:lnTo>
                  <a:lnTo>
                    <a:pt x="6222219" y="1253727"/>
                  </a:lnTo>
                  <a:close/>
                </a:path>
              </a:pathLst>
            </a:custGeom>
            <a:solidFill>
              <a:srgbClr val="168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9775576"/>
            <a:ext cx="18288000" cy="511809"/>
          </a:xfrm>
          <a:custGeom>
            <a:avLst/>
            <a:gdLst/>
            <a:ahLst/>
            <a:cxnLst/>
            <a:rect l="l" t="t" r="r" b="b"/>
            <a:pathLst>
              <a:path w="18288000" h="511809">
                <a:moveTo>
                  <a:pt x="0" y="511423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511423"/>
                </a:lnTo>
                <a:lnTo>
                  <a:pt x="0" y="511423"/>
                </a:lnTo>
                <a:close/>
              </a:path>
            </a:pathLst>
          </a:custGeom>
          <a:solidFill>
            <a:srgbClr val="168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100" dirty="0"/>
              <a:t>3</a:t>
            </a:fld>
            <a:endParaRPr spc="-100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pc="-5" dirty="0"/>
              <a:t>Department of Information and Communication Engineering</a:t>
            </a:r>
            <a:r>
              <a:rPr spc="-70" dirty="0"/>
              <a:t> </a:t>
            </a:r>
            <a:r>
              <a:rPr spc="-5" dirty="0"/>
              <a:t>(ICE)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71242" y="390795"/>
            <a:ext cx="968851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solidFill>
                  <a:srgbClr val="E9B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Achievements of Faculties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BF5203-91DE-AE7A-96F5-112826CF2E4C}"/>
              </a:ext>
            </a:extLst>
          </p:cNvPr>
          <p:cNvSpPr txBox="1"/>
          <p:nvPr/>
        </p:nvSpPr>
        <p:spPr>
          <a:xfrm>
            <a:off x="487700" y="1759090"/>
            <a:ext cx="17383719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SutonnyOMJ"/>
              </a:rPr>
              <a:t>1 </a:t>
            </a:r>
            <a:r>
              <a:rPr lang="as-IN" sz="32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আইসিই বিভাগের সহযোগী অধ্যাপক এবং বিভাগীয় প্রধান ড. মোঃ রুবেল বাশার, ইন্টারন্যাশনাল জার্নাল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“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IEEE Transactions on Biomedical Circuits and Systems” </a:t>
            </a:r>
            <a:r>
              <a:rPr lang="as-IN" sz="32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SutonnyOMJ"/>
              </a:rPr>
              <a:t>এবং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SutonnyOMJ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International Conference on Recent Progresses in Science, Engineering and Technology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তে</a:t>
            </a:r>
            <a:r>
              <a:rPr lang="en-US" sz="32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Reviewer</a:t>
            </a:r>
            <a:r>
              <a:rPr lang="en-US" sz="32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হিসেবে দায়িত্ব পালন করেছেন।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F5203-91DE-AE7A-96F5-112826CF2E4C}"/>
              </a:ext>
            </a:extLst>
          </p:cNvPr>
          <p:cNvSpPr txBox="1"/>
          <p:nvPr/>
        </p:nvSpPr>
        <p:spPr>
          <a:xfrm>
            <a:off x="487700" y="4360567"/>
            <a:ext cx="17383719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SutonnyOMJ"/>
              </a:rPr>
              <a:t>2 </a:t>
            </a:r>
            <a:r>
              <a:rPr lang="as-IN" sz="32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আইসিই বিভাগের সহযোগী অধ্যাপক এবং বিভাগীয় প্রধান ড. মোঃ রুবেল বাশার, কর্তৃক জার্নাল পেপার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“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A 2 Shape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Sloted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 Microstrip Patch Antenna for Global Positioning System Satellite Communication Applications”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Indonesian Journal of Electrical Engineering and Computer Science (Q3), </a:t>
            </a:r>
            <a:r>
              <a:rPr lang="as-IN" sz="32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 </a:t>
            </a:r>
            <a:r>
              <a:rPr lang="en-US" sz="32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Accepted </a:t>
            </a:r>
            <a:r>
              <a:rPr lang="as-IN" sz="32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হয়েছে।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BF5203-91DE-AE7A-96F5-112826CF2E4C}"/>
              </a:ext>
            </a:extLst>
          </p:cNvPr>
          <p:cNvSpPr txBox="1"/>
          <p:nvPr/>
        </p:nvSpPr>
        <p:spPr>
          <a:xfrm>
            <a:off x="452140" y="7061055"/>
            <a:ext cx="17383719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SutonnyOMJ"/>
              </a:rPr>
              <a:t>3 </a:t>
            </a:r>
            <a:r>
              <a:rPr lang="as-IN" sz="32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আইসিই বিভাগের সহকারী অধ্যাপক পার্থ প্রতিম দেবনাথ, কর্তৃক কনফারেন্স পেপার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“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Efficiency Measurement of Machine Learning Classifiers to Analyze Business Data for Future Prediction with respect to Global Dataset” </a:t>
            </a:r>
            <a:r>
              <a:rPr lang="as-IN" sz="3200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গত জানুয়ারী ২০২৩ ইং তারিখে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International Conference on Engineering Research, Innovation and Education (ICERIE), SUST,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Sylhet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, Bangladesh. </a:t>
            </a:r>
            <a:r>
              <a:rPr lang="as-IN" sz="32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 প্রকাশিত হয়েছে।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38100" y="0"/>
            <a:ext cx="18364200" cy="1485900"/>
            <a:chOff x="-38100" y="0"/>
            <a:chExt cx="18364200" cy="1485900"/>
          </a:xfrm>
        </p:grpSpPr>
        <p:sp>
          <p:nvSpPr>
            <p:cNvPr id="4" name="object 4"/>
            <p:cNvSpPr/>
            <p:nvPr/>
          </p:nvSpPr>
          <p:spPr>
            <a:xfrm>
              <a:off x="16848337" y="0"/>
              <a:ext cx="1438274" cy="1409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24146"/>
              <a:ext cx="18288000" cy="24130"/>
            </a:xfrm>
            <a:custGeom>
              <a:avLst/>
              <a:gdLst/>
              <a:ahLst/>
              <a:cxnLst/>
              <a:rect l="l" t="t" r="r" b="b"/>
              <a:pathLst>
                <a:path w="18288000" h="24130">
                  <a:moveTo>
                    <a:pt x="0" y="23540"/>
                  </a:moveTo>
                  <a:lnTo>
                    <a:pt x="18288000" y="0"/>
                  </a:lnTo>
                </a:path>
              </a:pathLst>
            </a:custGeom>
            <a:ln w="76200">
              <a:solidFill>
                <a:srgbClr val="1683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849" y="70800"/>
              <a:ext cx="6606540" cy="1254125"/>
            </a:xfrm>
            <a:custGeom>
              <a:avLst/>
              <a:gdLst/>
              <a:ahLst/>
              <a:cxnLst/>
              <a:rect l="l" t="t" r="r" b="b"/>
              <a:pathLst>
                <a:path w="6606540" h="1254125">
                  <a:moveTo>
                    <a:pt x="6222219" y="1253727"/>
                  </a:moveTo>
                  <a:lnTo>
                    <a:pt x="389179" y="1253727"/>
                  </a:lnTo>
                  <a:lnTo>
                    <a:pt x="344495" y="1242497"/>
                  </a:lnTo>
                  <a:lnTo>
                    <a:pt x="299877" y="1226517"/>
                  </a:lnTo>
                  <a:lnTo>
                    <a:pt x="257028" y="1206267"/>
                  </a:lnTo>
                  <a:lnTo>
                    <a:pt x="216266" y="1181879"/>
                  </a:lnTo>
                  <a:lnTo>
                    <a:pt x="177911" y="1153484"/>
                  </a:lnTo>
                  <a:lnTo>
                    <a:pt x="142280" y="1121214"/>
                  </a:lnTo>
                  <a:lnTo>
                    <a:pt x="110010" y="1085583"/>
                  </a:lnTo>
                  <a:lnTo>
                    <a:pt x="81615" y="1047228"/>
                  </a:lnTo>
                  <a:lnTo>
                    <a:pt x="57227" y="1006467"/>
                  </a:lnTo>
                  <a:lnTo>
                    <a:pt x="36977" y="963618"/>
                  </a:lnTo>
                  <a:lnTo>
                    <a:pt x="20997" y="919000"/>
                  </a:lnTo>
                  <a:lnTo>
                    <a:pt x="9420" y="872932"/>
                  </a:lnTo>
                  <a:lnTo>
                    <a:pt x="2377" y="825733"/>
                  </a:lnTo>
                  <a:lnTo>
                    <a:pt x="0" y="777719"/>
                  </a:lnTo>
                  <a:lnTo>
                    <a:pt x="0" y="485776"/>
                  </a:lnTo>
                  <a:lnTo>
                    <a:pt x="2377" y="437763"/>
                  </a:lnTo>
                  <a:lnTo>
                    <a:pt x="9420" y="390563"/>
                  </a:lnTo>
                  <a:lnTo>
                    <a:pt x="20997" y="344495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7" y="36977"/>
                  </a:lnTo>
                  <a:lnTo>
                    <a:pt x="344495" y="20997"/>
                  </a:lnTo>
                  <a:lnTo>
                    <a:pt x="390563" y="9420"/>
                  </a:lnTo>
                  <a:lnTo>
                    <a:pt x="437763" y="2376"/>
                  </a:lnTo>
                  <a:lnTo>
                    <a:pt x="485774" y="0"/>
                  </a:lnTo>
                  <a:lnTo>
                    <a:pt x="6125626" y="0"/>
                  </a:lnTo>
                  <a:lnTo>
                    <a:pt x="6173637" y="2376"/>
                  </a:lnTo>
                  <a:lnTo>
                    <a:pt x="6220835" y="9420"/>
                  </a:lnTo>
                  <a:lnTo>
                    <a:pt x="6266900" y="20997"/>
                  </a:lnTo>
                  <a:lnTo>
                    <a:pt x="6311514" y="36977"/>
                  </a:lnTo>
                  <a:lnTo>
                    <a:pt x="6354359" y="57227"/>
                  </a:lnTo>
                  <a:lnTo>
                    <a:pt x="6395118" y="81615"/>
                  </a:lnTo>
                  <a:lnTo>
                    <a:pt x="6433472" y="110010"/>
                  </a:lnTo>
                  <a:lnTo>
                    <a:pt x="6469103" y="142280"/>
                  </a:lnTo>
                  <a:lnTo>
                    <a:pt x="6501374" y="177911"/>
                  </a:lnTo>
                  <a:lnTo>
                    <a:pt x="6529769" y="216266"/>
                  </a:lnTo>
                  <a:lnTo>
                    <a:pt x="6554158" y="257028"/>
                  </a:lnTo>
                  <a:lnTo>
                    <a:pt x="6574408" y="299877"/>
                  </a:lnTo>
                  <a:lnTo>
                    <a:pt x="6590387" y="344495"/>
                  </a:lnTo>
                  <a:lnTo>
                    <a:pt x="6601964" y="390563"/>
                  </a:lnTo>
                  <a:lnTo>
                    <a:pt x="6606177" y="418794"/>
                  </a:lnTo>
                  <a:lnTo>
                    <a:pt x="6606177" y="844701"/>
                  </a:lnTo>
                  <a:lnTo>
                    <a:pt x="6590387" y="919000"/>
                  </a:lnTo>
                  <a:lnTo>
                    <a:pt x="6574408" y="963618"/>
                  </a:lnTo>
                  <a:lnTo>
                    <a:pt x="6554158" y="1006467"/>
                  </a:lnTo>
                  <a:lnTo>
                    <a:pt x="6529769" y="1047228"/>
                  </a:lnTo>
                  <a:lnTo>
                    <a:pt x="6501374" y="1085583"/>
                  </a:lnTo>
                  <a:lnTo>
                    <a:pt x="6469103" y="1121214"/>
                  </a:lnTo>
                  <a:lnTo>
                    <a:pt x="6433472" y="1153484"/>
                  </a:lnTo>
                  <a:lnTo>
                    <a:pt x="6395118" y="1181879"/>
                  </a:lnTo>
                  <a:lnTo>
                    <a:pt x="6354359" y="1206267"/>
                  </a:lnTo>
                  <a:lnTo>
                    <a:pt x="6311514" y="1226517"/>
                  </a:lnTo>
                  <a:lnTo>
                    <a:pt x="6266900" y="1242497"/>
                  </a:lnTo>
                  <a:lnTo>
                    <a:pt x="6222219" y="1253727"/>
                  </a:lnTo>
                  <a:close/>
                </a:path>
              </a:pathLst>
            </a:custGeom>
            <a:solidFill>
              <a:srgbClr val="168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9775576"/>
            <a:ext cx="18288000" cy="511809"/>
          </a:xfrm>
          <a:custGeom>
            <a:avLst/>
            <a:gdLst/>
            <a:ahLst/>
            <a:cxnLst/>
            <a:rect l="l" t="t" r="r" b="b"/>
            <a:pathLst>
              <a:path w="18288000" h="511809">
                <a:moveTo>
                  <a:pt x="0" y="511423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511423"/>
                </a:lnTo>
                <a:lnTo>
                  <a:pt x="0" y="511423"/>
                </a:lnTo>
                <a:close/>
              </a:path>
            </a:pathLst>
          </a:custGeom>
          <a:solidFill>
            <a:srgbClr val="168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100" dirty="0"/>
              <a:t>4</a:t>
            </a:fld>
            <a:endParaRPr spc="-100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pc="-5" dirty="0"/>
              <a:t>Department of Information and Communication Engineering</a:t>
            </a:r>
            <a:r>
              <a:rPr spc="-70" dirty="0"/>
              <a:t> </a:t>
            </a:r>
            <a:r>
              <a:rPr spc="-5" dirty="0"/>
              <a:t>(ICE)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71242" y="390795"/>
            <a:ext cx="968851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solidFill>
                  <a:srgbClr val="E9B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Achievements of Faculties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F5203-91DE-AE7A-96F5-112826CF2E4C}"/>
              </a:ext>
            </a:extLst>
          </p:cNvPr>
          <p:cNvSpPr txBox="1"/>
          <p:nvPr/>
        </p:nvSpPr>
        <p:spPr>
          <a:xfrm>
            <a:off x="452139" y="1758501"/>
            <a:ext cx="17383719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SutonnyOMJ"/>
              </a:rPr>
              <a:t>4 </a:t>
            </a:r>
            <a:r>
              <a:rPr lang="as-IN" sz="32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আইসিই বিভাগের সহকারী অধ্যাপক এ.বি.এম. কবির হোসেন, কর্তৃক জার্নাল পেপার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“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Identification of Various Rice Plant Diseases Using Optimized Convolutional Neural Network” </a:t>
            </a:r>
            <a:r>
              <a:rPr lang="as-IN" sz="3200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গত ৩১ ডিসেম্বর ২০২২ ইং তারিখে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International Journal of Computing and Digital System </a:t>
            </a:r>
            <a:r>
              <a:rPr lang="as-IN" sz="32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 প্রকাশিত হয়েছে।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BF5203-91DE-AE7A-96F5-112826CF2E4C}"/>
              </a:ext>
            </a:extLst>
          </p:cNvPr>
          <p:cNvSpPr txBox="1"/>
          <p:nvPr/>
        </p:nvSpPr>
        <p:spPr>
          <a:xfrm>
            <a:off x="452139" y="3860915"/>
            <a:ext cx="17383719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bn-BD" sz="32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SutonnyOMJ"/>
              </a:rPr>
              <a:t>৫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SutonnyOMJ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আইসিই বিভাগের সহকারী অধ্যাপক এ.বি.এম. কবির হোসেন, কর্তৃক জার্নাল পেপার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“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Vote algorithm based probabilistic model for phishing website detection” </a:t>
            </a:r>
            <a:r>
              <a:rPr lang="as-IN" sz="3200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গত ৩ ডিসেম্বর ২০২২ ইং তারিখে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Indonesian Journal of Electrical Engineering and Computer Science </a:t>
            </a:r>
            <a:r>
              <a:rPr lang="as-IN" sz="32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 প্রকাশিত হয়েছে।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EA9CF6-6F9C-D8D3-52E2-71D824324D15}"/>
              </a:ext>
            </a:extLst>
          </p:cNvPr>
          <p:cNvSpPr txBox="1"/>
          <p:nvPr/>
        </p:nvSpPr>
        <p:spPr>
          <a:xfrm>
            <a:off x="437271" y="6134100"/>
            <a:ext cx="17383719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bn-BD" sz="32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SutonnyOMJ"/>
              </a:rPr>
              <a:t>৬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SutonnyOMJ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আইসিই বিভাগের প্রভাষক মোঃ আরাফাত হোসেন, কর্তৃক জার্নাল পেপার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“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Design and Analysis of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Microstrip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 Patch Antenna with Photonic Band Gap (PBG) Structure for High-Speed THz Application” </a:t>
            </a:r>
            <a:r>
              <a:rPr lang="as-IN" sz="3200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জার্নাল  টি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Optical and Quantum Electronics' Springer  </a:t>
            </a:r>
            <a:r>
              <a:rPr lang="as-IN" sz="32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 প্রকাশিত হয়েছে।</a:t>
            </a:r>
          </a:p>
        </p:txBody>
      </p:sp>
    </p:spTree>
    <p:extLst>
      <p:ext uri="{BB962C8B-B14F-4D97-AF65-F5344CB8AC3E}">
        <p14:creationId xmlns:p14="http://schemas.microsoft.com/office/powerpoint/2010/main" val="426947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38100" y="0"/>
            <a:ext cx="18364200" cy="1485900"/>
            <a:chOff x="-38100" y="0"/>
            <a:chExt cx="18364200" cy="1485900"/>
          </a:xfrm>
        </p:grpSpPr>
        <p:sp>
          <p:nvSpPr>
            <p:cNvPr id="4" name="object 4"/>
            <p:cNvSpPr/>
            <p:nvPr/>
          </p:nvSpPr>
          <p:spPr>
            <a:xfrm>
              <a:off x="16848337" y="0"/>
              <a:ext cx="1438274" cy="1409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24146"/>
              <a:ext cx="18288000" cy="24130"/>
            </a:xfrm>
            <a:custGeom>
              <a:avLst/>
              <a:gdLst/>
              <a:ahLst/>
              <a:cxnLst/>
              <a:rect l="l" t="t" r="r" b="b"/>
              <a:pathLst>
                <a:path w="18288000" h="24130">
                  <a:moveTo>
                    <a:pt x="0" y="23540"/>
                  </a:moveTo>
                  <a:lnTo>
                    <a:pt x="18288000" y="0"/>
                  </a:lnTo>
                </a:path>
              </a:pathLst>
            </a:custGeom>
            <a:ln w="76200">
              <a:solidFill>
                <a:srgbClr val="1683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849" y="70800"/>
              <a:ext cx="6606540" cy="1254125"/>
            </a:xfrm>
            <a:custGeom>
              <a:avLst/>
              <a:gdLst/>
              <a:ahLst/>
              <a:cxnLst/>
              <a:rect l="l" t="t" r="r" b="b"/>
              <a:pathLst>
                <a:path w="6606540" h="1254125">
                  <a:moveTo>
                    <a:pt x="6222219" y="1253727"/>
                  </a:moveTo>
                  <a:lnTo>
                    <a:pt x="389179" y="1253727"/>
                  </a:lnTo>
                  <a:lnTo>
                    <a:pt x="344495" y="1242497"/>
                  </a:lnTo>
                  <a:lnTo>
                    <a:pt x="299877" y="1226517"/>
                  </a:lnTo>
                  <a:lnTo>
                    <a:pt x="257028" y="1206267"/>
                  </a:lnTo>
                  <a:lnTo>
                    <a:pt x="216266" y="1181879"/>
                  </a:lnTo>
                  <a:lnTo>
                    <a:pt x="177911" y="1153484"/>
                  </a:lnTo>
                  <a:lnTo>
                    <a:pt x="142280" y="1121214"/>
                  </a:lnTo>
                  <a:lnTo>
                    <a:pt x="110010" y="1085583"/>
                  </a:lnTo>
                  <a:lnTo>
                    <a:pt x="81615" y="1047228"/>
                  </a:lnTo>
                  <a:lnTo>
                    <a:pt x="57227" y="1006467"/>
                  </a:lnTo>
                  <a:lnTo>
                    <a:pt x="36977" y="963618"/>
                  </a:lnTo>
                  <a:lnTo>
                    <a:pt x="20997" y="919000"/>
                  </a:lnTo>
                  <a:lnTo>
                    <a:pt x="9420" y="872932"/>
                  </a:lnTo>
                  <a:lnTo>
                    <a:pt x="2377" y="825733"/>
                  </a:lnTo>
                  <a:lnTo>
                    <a:pt x="0" y="777719"/>
                  </a:lnTo>
                  <a:lnTo>
                    <a:pt x="0" y="485776"/>
                  </a:lnTo>
                  <a:lnTo>
                    <a:pt x="2377" y="437763"/>
                  </a:lnTo>
                  <a:lnTo>
                    <a:pt x="9420" y="390563"/>
                  </a:lnTo>
                  <a:lnTo>
                    <a:pt x="20997" y="344495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7" y="36977"/>
                  </a:lnTo>
                  <a:lnTo>
                    <a:pt x="344495" y="20997"/>
                  </a:lnTo>
                  <a:lnTo>
                    <a:pt x="390563" y="9420"/>
                  </a:lnTo>
                  <a:lnTo>
                    <a:pt x="437763" y="2376"/>
                  </a:lnTo>
                  <a:lnTo>
                    <a:pt x="485774" y="0"/>
                  </a:lnTo>
                  <a:lnTo>
                    <a:pt x="6125626" y="0"/>
                  </a:lnTo>
                  <a:lnTo>
                    <a:pt x="6173637" y="2376"/>
                  </a:lnTo>
                  <a:lnTo>
                    <a:pt x="6220835" y="9420"/>
                  </a:lnTo>
                  <a:lnTo>
                    <a:pt x="6266900" y="20997"/>
                  </a:lnTo>
                  <a:lnTo>
                    <a:pt x="6311514" y="36977"/>
                  </a:lnTo>
                  <a:lnTo>
                    <a:pt x="6354359" y="57227"/>
                  </a:lnTo>
                  <a:lnTo>
                    <a:pt x="6395118" y="81615"/>
                  </a:lnTo>
                  <a:lnTo>
                    <a:pt x="6433472" y="110010"/>
                  </a:lnTo>
                  <a:lnTo>
                    <a:pt x="6469103" y="142280"/>
                  </a:lnTo>
                  <a:lnTo>
                    <a:pt x="6501374" y="177911"/>
                  </a:lnTo>
                  <a:lnTo>
                    <a:pt x="6529769" y="216266"/>
                  </a:lnTo>
                  <a:lnTo>
                    <a:pt x="6554158" y="257028"/>
                  </a:lnTo>
                  <a:lnTo>
                    <a:pt x="6574408" y="299877"/>
                  </a:lnTo>
                  <a:lnTo>
                    <a:pt x="6590387" y="344495"/>
                  </a:lnTo>
                  <a:lnTo>
                    <a:pt x="6601964" y="390563"/>
                  </a:lnTo>
                  <a:lnTo>
                    <a:pt x="6606177" y="418794"/>
                  </a:lnTo>
                  <a:lnTo>
                    <a:pt x="6606177" y="844701"/>
                  </a:lnTo>
                  <a:lnTo>
                    <a:pt x="6590387" y="919000"/>
                  </a:lnTo>
                  <a:lnTo>
                    <a:pt x="6574408" y="963618"/>
                  </a:lnTo>
                  <a:lnTo>
                    <a:pt x="6554158" y="1006467"/>
                  </a:lnTo>
                  <a:lnTo>
                    <a:pt x="6529769" y="1047228"/>
                  </a:lnTo>
                  <a:lnTo>
                    <a:pt x="6501374" y="1085583"/>
                  </a:lnTo>
                  <a:lnTo>
                    <a:pt x="6469103" y="1121214"/>
                  </a:lnTo>
                  <a:lnTo>
                    <a:pt x="6433472" y="1153484"/>
                  </a:lnTo>
                  <a:lnTo>
                    <a:pt x="6395118" y="1181879"/>
                  </a:lnTo>
                  <a:lnTo>
                    <a:pt x="6354359" y="1206267"/>
                  </a:lnTo>
                  <a:lnTo>
                    <a:pt x="6311514" y="1226517"/>
                  </a:lnTo>
                  <a:lnTo>
                    <a:pt x="6266900" y="1242497"/>
                  </a:lnTo>
                  <a:lnTo>
                    <a:pt x="6222219" y="1253727"/>
                  </a:lnTo>
                  <a:close/>
                </a:path>
              </a:pathLst>
            </a:custGeom>
            <a:solidFill>
              <a:srgbClr val="168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9775576"/>
            <a:ext cx="18288000" cy="511809"/>
          </a:xfrm>
          <a:custGeom>
            <a:avLst/>
            <a:gdLst/>
            <a:ahLst/>
            <a:cxnLst/>
            <a:rect l="l" t="t" r="r" b="b"/>
            <a:pathLst>
              <a:path w="18288000" h="511809">
                <a:moveTo>
                  <a:pt x="0" y="511423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511423"/>
                </a:lnTo>
                <a:lnTo>
                  <a:pt x="0" y="511423"/>
                </a:lnTo>
                <a:close/>
              </a:path>
            </a:pathLst>
          </a:custGeom>
          <a:solidFill>
            <a:srgbClr val="168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100" dirty="0"/>
              <a:t>5</a:t>
            </a:fld>
            <a:endParaRPr spc="-100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pc="-5" dirty="0"/>
              <a:t>Department of Information and Communication Engineering</a:t>
            </a:r>
            <a:r>
              <a:rPr spc="-70" dirty="0"/>
              <a:t> </a:t>
            </a:r>
            <a:r>
              <a:rPr spc="-5" dirty="0"/>
              <a:t>(ICE)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71242" y="390795"/>
            <a:ext cx="968851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solidFill>
                  <a:srgbClr val="E9B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Achievements of Faculties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F5203-91DE-AE7A-96F5-112826CF2E4C}"/>
              </a:ext>
            </a:extLst>
          </p:cNvPr>
          <p:cNvSpPr txBox="1"/>
          <p:nvPr/>
        </p:nvSpPr>
        <p:spPr>
          <a:xfrm>
            <a:off x="487700" y="1574631"/>
            <a:ext cx="17383719" cy="166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bn-BD" sz="30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SutonnyOMJ"/>
              </a:rPr>
              <a:t>৭</a:t>
            </a:r>
            <a:r>
              <a:rPr lang="en-US" sz="30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SutonnyOMJ"/>
              </a:rPr>
              <a:t> </a:t>
            </a:r>
            <a:r>
              <a:rPr lang="as-IN" sz="30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আইসিই বিভাগের প্রভাষক মোঃ আরাফাত হোসেন, কর্তৃক কনফারেন্স পেপার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“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Characteristics of Energy in the Coulomb Island of Single Electron Transistor” </a:t>
            </a:r>
            <a:r>
              <a:rPr lang="as-IN" sz="3000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কনফারেন্স টি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International Conference on Recent Progresses in Science, Engineering and Technology (ICRPSET-2022) </a:t>
            </a:r>
            <a:r>
              <a:rPr lang="as-IN" sz="30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 প্রকাশিত হয়েছে।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BF5203-91DE-AE7A-96F5-112826CF2E4C}"/>
              </a:ext>
            </a:extLst>
          </p:cNvPr>
          <p:cNvSpPr txBox="1"/>
          <p:nvPr/>
        </p:nvSpPr>
        <p:spPr>
          <a:xfrm>
            <a:off x="471242" y="4113202"/>
            <a:ext cx="17383719" cy="166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bn-BD" sz="30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SutonnyOMJ"/>
              </a:rPr>
              <a:t>৮</a:t>
            </a:r>
            <a:r>
              <a:rPr lang="en-US" sz="30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SutonnyOMJ"/>
              </a:rPr>
              <a:t> </a:t>
            </a:r>
            <a:r>
              <a:rPr lang="as-IN" sz="30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আইসিই বিভাগের প্রভাষক মোঃ নাজমুল হুসাইন, কর্তৃক কনফারেন্স পেপার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“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Characteristics of Energy in the Coulomb Island of Single Electron Transistor” </a:t>
            </a:r>
            <a:r>
              <a:rPr lang="as-IN" sz="3000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কনফারেন্স টি 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International Conference on Recent Progresses in Science, Engineering and Technology (ICRPSET-2022)  </a:t>
            </a:r>
            <a:r>
              <a:rPr lang="as-IN" sz="30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 প্রকাশিত হয়েছে।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B93402-3E2B-2D92-421B-881F5BF7DD81}"/>
              </a:ext>
            </a:extLst>
          </p:cNvPr>
          <p:cNvSpPr txBox="1"/>
          <p:nvPr/>
        </p:nvSpPr>
        <p:spPr>
          <a:xfrm>
            <a:off x="452139" y="6656000"/>
            <a:ext cx="17383719" cy="166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3000" dirty="0">
                <a:solidFill>
                  <a:prstClr val="black"/>
                </a:solidFill>
                <a:latin typeface="SutonnyMJ" pitchFamily="2" charset="0"/>
                <a:ea typeface="Times New Roman" panose="02020603050405020304" pitchFamily="18" charset="0"/>
                <a:cs typeface="SutonnyOMJ"/>
              </a:rPr>
              <a:t>9 </a:t>
            </a:r>
            <a:r>
              <a:rPr lang="as-IN" sz="30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আইসিই বিভাগের প্রভাষক মেহেদী হাসান ইমরান, খুলনা ইউনিভার্সিটি অব ইঞ্জিনিয়ারিং এন্ড টেকনোলজি (কুয়েট)</a:t>
            </a:r>
            <a:r>
              <a:rPr lang="en-US" sz="30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as-IN" sz="30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এ</a:t>
            </a:r>
            <a:r>
              <a:rPr lang="en-US" sz="30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“Developing Advanced Security Professionals in Bangladesh (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DASPiB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)” </a:t>
            </a:r>
            <a:r>
              <a:rPr lang="as-IN" sz="3000" dirty="0"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প্রজেক্টের আওতায় ৪ দিন ব্যাপী (৯ ফেব্রুয়ারি ১২ই ফেব্রুয়ারি ইং) 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“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CyberSAFE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rinda" panose="020B0502040204020203" pitchFamily="34" charset="0"/>
              </a:rPr>
              <a:t> (Securing Assets for the End User” </a:t>
            </a:r>
            <a:r>
              <a:rPr lang="as-IN" sz="3000" dirty="0">
                <a:solidFill>
                  <a:prstClr val="black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শীর্ষক প্রশিক্ষণে অংশগ্রহন করেন। </a:t>
            </a:r>
          </a:p>
        </p:txBody>
      </p:sp>
    </p:spTree>
    <p:extLst>
      <p:ext uri="{BB962C8B-B14F-4D97-AF65-F5344CB8AC3E}">
        <p14:creationId xmlns:p14="http://schemas.microsoft.com/office/powerpoint/2010/main" val="279325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38100" y="0"/>
            <a:ext cx="18364200" cy="1485900"/>
            <a:chOff x="-38100" y="0"/>
            <a:chExt cx="18364200" cy="1485900"/>
          </a:xfrm>
        </p:grpSpPr>
        <p:sp>
          <p:nvSpPr>
            <p:cNvPr id="4" name="object 4"/>
            <p:cNvSpPr/>
            <p:nvPr/>
          </p:nvSpPr>
          <p:spPr>
            <a:xfrm>
              <a:off x="16848337" y="0"/>
              <a:ext cx="1438274" cy="1409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24146"/>
              <a:ext cx="18288000" cy="24130"/>
            </a:xfrm>
            <a:custGeom>
              <a:avLst/>
              <a:gdLst/>
              <a:ahLst/>
              <a:cxnLst/>
              <a:rect l="l" t="t" r="r" b="b"/>
              <a:pathLst>
                <a:path w="18288000" h="24130">
                  <a:moveTo>
                    <a:pt x="0" y="23540"/>
                  </a:moveTo>
                  <a:lnTo>
                    <a:pt x="18288000" y="0"/>
                  </a:lnTo>
                </a:path>
              </a:pathLst>
            </a:custGeom>
            <a:ln w="76200">
              <a:solidFill>
                <a:srgbClr val="1683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849" y="70800"/>
              <a:ext cx="6606540" cy="1254125"/>
            </a:xfrm>
            <a:custGeom>
              <a:avLst/>
              <a:gdLst/>
              <a:ahLst/>
              <a:cxnLst/>
              <a:rect l="l" t="t" r="r" b="b"/>
              <a:pathLst>
                <a:path w="6606540" h="1254125">
                  <a:moveTo>
                    <a:pt x="6222219" y="1253727"/>
                  </a:moveTo>
                  <a:lnTo>
                    <a:pt x="389179" y="1253727"/>
                  </a:lnTo>
                  <a:lnTo>
                    <a:pt x="344495" y="1242497"/>
                  </a:lnTo>
                  <a:lnTo>
                    <a:pt x="299877" y="1226517"/>
                  </a:lnTo>
                  <a:lnTo>
                    <a:pt x="257028" y="1206267"/>
                  </a:lnTo>
                  <a:lnTo>
                    <a:pt x="216266" y="1181879"/>
                  </a:lnTo>
                  <a:lnTo>
                    <a:pt x="177911" y="1153484"/>
                  </a:lnTo>
                  <a:lnTo>
                    <a:pt x="142280" y="1121214"/>
                  </a:lnTo>
                  <a:lnTo>
                    <a:pt x="110010" y="1085583"/>
                  </a:lnTo>
                  <a:lnTo>
                    <a:pt x="81615" y="1047228"/>
                  </a:lnTo>
                  <a:lnTo>
                    <a:pt x="57227" y="1006467"/>
                  </a:lnTo>
                  <a:lnTo>
                    <a:pt x="36977" y="963618"/>
                  </a:lnTo>
                  <a:lnTo>
                    <a:pt x="20997" y="919000"/>
                  </a:lnTo>
                  <a:lnTo>
                    <a:pt x="9420" y="872932"/>
                  </a:lnTo>
                  <a:lnTo>
                    <a:pt x="2377" y="825733"/>
                  </a:lnTo>
                  <a:lnTo>
                    <a:pt x="0" y="777719"/>
                  </a:lnTo>
                  <a:lnTo>
                    <a:pt x="0" y="485776"/>
                  </a:lnTo>
                  <a:lnTo>
                    <a:pt x="2377" y="437763"/>
                  </a:lnTo>
                  <a:lnTo>
                    <a:pt x="9420" y="390563"/>
                  </a:lnTo>
                  <a:lnTo>
                    <a:pt x="20997" y="344495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7" y="36977"/>
                  </a:lnTo>
                  <a:lnTo>
                    <a:pt x="344495" y="20997"/>
                  </a:lnTo>
                  <a:lnTo>
                    <a:pt x="390563" y="9420"/>
                  </a:lnTo>
                  <a:lnTo>
                    <a:pt x="437763" y="2376"/>
                  </a:lnTo>
                  <a:lnTo>
                    <a:pt x="485774" y="0"/>
                  </a:lnTo>
                  <a:lnTo>
                    <a:pt x="6125626" y="0"/>
                  </a:lnTo>
                  <a:lnTo>
                    <a:pt x="6173637" y="2376"/>
                  </a:lnTo>
                  <a:lnTo>
                    <a:pt x="6220835" y="9420"/>
                  </a:lnTo>
                  <a:lnTo>
                    <a:pt x="6266900" y="20997"/>
                  </a:lnTo>
                  <a:lnTo>
                    <a:pt x="6311514" y="36977"/>
                  </a:lnTo>
                  <a:lnTo>
                    <a:pt x="6354359" y="57227"/>
                  </a:lnTo>
                  <a:lnTo>
                    <a:pt x="6395118" y="81615"/>
                  </a:lnTo>
                  <a:lnTo>
                    <a:pt x="6433472" y="110010"/>
                  </a:lnTo>
                  <a:lnTo>
                    <a:pt x="6469103" y="142280"/>
                  </a:lnTo>
                  <a:lnTo>
                    <a:pt x="6501374" y="177911"/>
                  </a:lnTo>
                  <a:lnTo>
                    <a:pt x="6529769" y="216266"/>
                  </a:lnTo>
                  <a:lnTo>
                    <a:pt x="6554158" y="257028"/>
                  </a:lnTo>
                  <a:lnTo>
                    <a:pt x="6574408" y="299877"/>
                  </a:lnTo>
                  <a:lnTo>
                    <a:pt x="6590387" y="344495"/>
                  </a:lnTo>
                  <a:lnTo>
                    <a:pt x="6601964" y="390563"/>
                  </a:lnTo>
                  <a:lnTo>
                    <a:pt x="6606177" y="418794"/>
                  </a:lnTo>
                  <a:lnTo>
                    <a:pt x="6606177" y="844701"/>
                  </a:lnTo>
                  <a:lnTo>
                    <a:pt x="6590387" y="919000"/>
                  </a:lnTo>
                  <a:lnTo>
                    <a:pt x="6574408" y="963618"/>
                  </a:lnTo>
                  <a:lnTo>
                    <a:pt x="6554158" y="1006467"/>
                  </a:lnTo>
                  <a:lnTo>
                    <a:pt x="6529769" y="1047228"/>
                  </a:lnTo>
                  <a:lnTo>
                    <a:pt x="6501374" y="1085583"/>
                  </a:lnTo>
                  <a:lnTo>
                    <a:pt x="6469103" y="1121214"/>
                  </a:lnTo>
                  <a:lnTo>
                    <a:pt x="6433472" y="1153484"/>
                  </a:lnTo>
                  <a:lnTo>
                    <a:pt x="6395118" y="1181879"/>
                  </a:lnTo>
                  <a:lnTo>
                    <a:pt x="6354359" y="1206267"/>
                  </a:lnTo>
                  <a:lnTo>
                    <a:pt x="6311514" y="1226517"/>
                  </a:lnTo>
                  <a:lnTo>
                    <a:pt x="6266900" y="1242497"/>
                  </a:lnTo>
                  <a:lnTo>
                    <a:pt x="6222219" y="1253727"/>
                  </a:lnTo>
                  <a:close/>
                </a:path>
              </a:pathLst>
            </a:custGeom>
            <a:solidFill>
              <a:srgbClr val="168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9775576"/>
            <a:ext cx="18288000" cy="511809"/>
          </a:xfrm>
          <a:custGeom>
            <a:avLst/>
            <a:gdLst/>
            <a:ahLst/>
            <a:cxnLst/>
            <a:rect l="l" t="t" r="r" b="b"/>
            <a:pathLst>
              <a:path w="18288000" h="511809">
                <a:moveTo>
                  <a:pt x="0" y="511423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511423"/>
                </a:lnTo>
                <a:lnTo>
                  <a:pt x="0" y="511423"/>
                </a:lnTo>
                <a:close/>
              </a:path>
            </a:pathLst>
          </a:custGeom>
          <a:solidFill>
            <a:srgbClr val="168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100" dirty="0"/>
              <a:t>6</a:t>
            </a:fld>
            <a:endParaRPr spc="-100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3048000" y="9772973"/>
            <a:ext cx="11744034" cy="47897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pc="-5" dirty="0"/>
              <a:t>Department of Information and Communication Engineering</a:t>
            </a:r>
            <a:r>
              <a:rPr spc="-70" dirty="0"/>
              <a:t> </a:t>
            </a:r>
            <a:r>
              <a:rPr spc="-5" dirty="0"/>
              <a:t>(ICE)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71242" y="390795"/>
            <a:ext cx="96885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5" dirty="0">
                <a:solidFill>
                  <a:srgbClr val="E9B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Achievements of Department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221" y="1950534"/>
            <a:ext cx="7584441" cy="4638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3B4E79-05FC-1D7D-434B-07C0CC7CF4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749"/>
          <a:stretch/>
        </p:blipFill>
        <p:spPr>
          <a:xfrm>
            <a:off x="838200" y="1958160"/>
            <a:ext cx="7589520" cy="4738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93E8C8-8D52-AE78-DB14-F79A9308EAD3}"/>
              </a:ext>
            </a:extLst>
          </p:cNvPr>
          <p:cNvSpPr txBox="1"/>
          <p:nvPr/>
        </p:nvSpPr>
        <p:spPr>
          <a:xfrm>
            <a:off x="1119741" y="7640861"/>
            <a:ext cx="7307979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ICE has arranged training for Lab staff from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Nov to 5 Dec 2022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total 11 sessions in different labs.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875D7-16F8-B630-4435-896D9A404B74}"/>
              </a:ext>
            </a:extLst>
          </p:cNvPr>
          <p:cNvSpPr txBox="1"/>
          <p:nvPr/>
        </p:nvSpPr>
        <p:spPr>
          <a:xfrm>
            <a:off x="8955329" y="7619522"/>
            <a:ext cx="7623333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ICE has Celebrated Digital Bangladesh Day 2022 on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December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arranging rally and Quiz Contest.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38100" y="0"/>
            <a:ext cx="18364200" cy="1485900"/>
            <a:chOff x="-38100" y="0"/>
            <a:chExt cx="18364200" cy="1485900"/>
          </a:xfrm>
        </p:grpSpPr>
        <p:sp>
          <p:nvSpPr>
            <p:cNvPr id="4" name="object 4"/>
            <p:cNvSpPr/>
            <p:nvPr/>
          </p:nvSpPr>
          <p:spPr>
            <a:xfrm>
              <a:off x="16848337" y="0"/>
              <a:ext cx="1438274" cy="1409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24146"/>
              <a:ext cx="18288000" cy="24130"/>
            </a:xfrm>
            <a:custGeom>
              <a:avLst/>
              <a:gdLst/>
              <a:ahLst/>
              <a:cxnLst/>
              <a:rect l="l" t="t" r="r" b="b"/>
              <a:pathLst>
                <a:path w="18288000" h="24130">
                  <a:moveTo>
                    <a:pt x="0" y="23540"/>
                  </a:moveTo>
                  <a:lnTo>
                    <a:pt x="18288000" y="0"/>
                  </a:lnTo>
                </a:path>
              </a:pathLst>
            </a:custGeom>
            <a:ln w="76200">
              <a:solidFill>
                <a:srgbClr val="1683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849" y="70800"/>
              <a:ext cx="6606540" cy="1254125"/>
            </a:xfrm>
            <a:custGeom>
              <a:avLst/>
              <a:gdLst/>
              <a:ahLst/>
              <a:cxnLst/>
              <a:rect l="l" t="t" r="r" b="b"/>
              <a:pathLst>
                <a:path w="6606540" h="1254125">
                  <a:moveTo>
                    <a:pt x="6222219" y="1253727"/>
                  </a:moveTo>
                  <a:lnTo>
                    <a:pt x="389179" y="1253727"/>
                  </a:lnTo>
                  <a:lnTo>
                    <a:pt x="344495" y="1242497"/>
                  </a:lnTo>
                  <a:lnTo>
                    <a:pt x="299877" y="1226517"/>
                  </a:lnTo>
                  <a:lnTo>
                    <a:pt x="257028" y="1206267"/>
                  </a:lnTo>
                  <a:lnTo>
                    <a:pt x="216266" y="1181879"/>
                  </a:lnTo>
                  <a:lnTo>
                    <a:pt x="177911" y="1153484"/>
                  </a:lnTo>
                  <a:lnTo>
                    <a:pt x="142280" y="1121214"/>
                  </a:lnTo>
                  <a:lnTo>
                    <a:pt x="110010" y="1085583"/>
                  </a:lnTo>
                  <a:lnTo>
                    <a:pt x="81615" y="1047228"/>
                  </a:lnTo>
                  <a:lnTo>
                    <a:pt x="57227" y="1006467"/>
                  </a:lnTo>
                  <a:lnTo>
                    <a:pt x="36977" y="963618"/>
                  </a:lnTo>
                  <a:lnTo>
                    <a:pt x="20997" y="919000"/>
                  </a:lnTo>
                  <a:lnTo>
                    <a:pt x="9420" y="872932"/>
                  </a:lnTo>
                  <a:lnTo>
                    <a:pt x="2377" y="825733"/>
                  </a:lnTo>
                  <a:lnTo>
                    <a:pt x="0" y="777719"/>
                  </a:lnTo>
                  <a:lnTo>
                    <a:pt x="0" y="485776"/>
                  </a:lnTo>
                  <a:lnTo>
                    <a:pt x="2377" y="437763"/>
                  </a:lnTo>
                  <a:lnTo>
                    <a:pt x="9420" y="390563"/>
                  </a:lnTo>
                  <a:lnTo>
                    <a:pt x="20997" y="344495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7" y="36977"/>
                  </a:lnTo>
                  <a:lnTo>
                    <a:pt x="344495" y="20997"/>
                  </a:lnTo>
                  <a:lnTo>
                    <a:pt x="390563" y="9420"/>
                  </a:lnTo>
                  <a:lnTo>
                    <a:pt x="437763" y="2376"/>
                  </a:lnTo>
                  <a:lnTo>
                    <a:pt x="485774" y="0"/>
                  </a:lnTo>
                  <a:lnTo>
                    <a:pt x="6125626" y="0"/>
                  </a:lnTo>
                  <a:lnTo>
                    <a:pt x="6173637" y="2376"/>
                  </a:lnTo>
                  <a:lnTo>
                    <a:pt x="6220835" y="9420"/>
                  </a:lnTo>
                  <a:lnTo>
                    <a:pt x="6266900" y="20997"/>
                  </a:lnTo>
                  <a:lnTo>
                    <a:pt x="6311514" y="36977"/>
                  </a:lnTo>
                  <a:lnTo>
                    <a:pt x="6354359" y="57227"/>
                  </a:lnTo>
                  <a:lnTo>
                    <a:pt x="6395118" y="81615"/>
                  </a:lnTo>
                  <a:lnTo>
                    <a:pt x="6433472" y="110010"/>
                  </a:lnTo>
                  <a:lnTo>
                    <a:pt x="6469103" y="142280"/>
                  </a:lnTo>
                  <a:lnTo>
                    <a:pt x="6501374" y="177911"/>
                  </a:lnTo>
                  <a:lnTo>
                    <a:pt x="6529769" y="216266"/>
                  </a:lnTo>
                  <a:lnTo>
                    <a:pt x="6554158" y="257028"/>
                  </a:lnTo>
                  <a:lnTo>
                    <a:pt x="6574408" y="299877"/>
                  </a:lnTo>
                  <a:lnTo>
                    <a:pt x="6590387" y="344495"/>
                  </a:lnTo>
                  <a:lnTo>
                    <a:pt x="6601964" y="390563"/>
                  </a:lnTo>
                  <a:lnTo>
                    <a:pt x="6606177" y="418794"/>
                  </a:lnTo>
                  <a:lnTo>
                    <a:pt x="6606177" y="844701"/>
                  </a:lnTo>
                  <a:lnTo>
                    <a:pt x="6590387" y="919000"/>
                  </a:lnTo>
                  <a:lnTo>
                    <a:pt x="6574408" y="963618"/>
                  </a:lnTo>
                  <a:lnTo>
                    <a:pt x="6554158" y="1006467"/>
                  </a:lnTo>
                  <a:lnTo>
                    <a:pt x="6529769" y="1047228"/>
                  </a:lnTo>
                  <a:lnTo>
                    <a:pt x="6501374" y="1085583"/>
                  </a:lnTo>
                  <a:lnTo>
                    <a:pt x="6469103" y="1121214"/>
                  </a:lnTo>
                  <a:lnTo>
                    <a:pt x="6433472" y="1153484"/>
                  </a:lnTo>
                  <a:lnTo>
                    <a:pt x="6395118" y="1181879"/>
                  </a:lnTo>
                  <a:lnTo>
                    <a:pt x="6354359" y="1206267"/>
                  </a:lnTo>
                  <a:lnTo>
                    <a:pt x="6311514" y="1226517"/>
                  </a:lnTo>
                  <a:lnTo>
                    <a:pt x="6266900" y="1242497"/>
                  </a:lnTo>
                  <a:lnTo>
                    <a:pt x="6222219" y="1253727"/>
                  </a:lnTo>
                  <a:close/>
                </a:path>
              </a:pathLst>
            </a:custGeom>
            <a:solidFill>
              <a:srgbClr val="168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9775576"/>
            <a:ext cx="18288000" cy="511809"/>
          </a:xfrm>
          <a:custGeom>
            <a:avLst/>
            <a:gdLst/>
            <a:ahLst/>
            <a:cxnLst/>
            <a:rect l="l" t="t" r="r" b="b"/>
            <a:pathLst>
              <a:path w="18288000" h="511809">
                <a:moveTo>
                  <a:pt x="0" y="511423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511423"/>
                </a:lnTo>
                <a:lnTo>
                  <a:pt x="0" y="511423"/>
                </a:lnTo>
                <a:close/>
              </a:path>
            </a:pathLst>
          </a:custGeom>
          <a:solidFill>
            <a:srgbClr val="168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100" dirty="0"/>
              <a:t>7</a:t>
            </a:fld>
            <a:endParaRPr spc="-100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3048000" y="9772973"/>
            <a:ext cx="11744034" cy="47897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pc="-5" dirty="0"/>
              <a:t>Department of Information and Communication Engineering</a:t>
            </a:r>
            <a:r>
              <a:rPr spc="-70" dirty="0"/>
              <a:t> </a:t>
            </a:r>
            <a:r>
              <a:rPr spc="-5" dirty="0"/>
              <a:t>(ICE)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71242" y="390795"/>
            <a:ext cx="96885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5" dirty="0">
                <a:solidFill>
                  <a:srgbClr val="E9B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Achievements of Department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3E8C8-8D52-AE78-DB14-F79A9308EAD3}"/>
              </a:ext>
            </a:extLst>
          </p:cNvPr>
          <p:cNvSpPr txBox="1"/>
          <p:nvPr/>
        </p:nvSpPr>
        <p:spPr>
          <a:xfrm>
            <a:off x="1119741" y="7640861"/>
            <a:ext cx="7584441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team of ICE 7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8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Batch has completed one day industry visit at Bangladesh Submarine Cable Company Limited (BSCCL) on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Feb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875D7-16F8-B630-4435-896D9A404B74}"/>
              </a:ext>
            </a:extLst>
          </p:cNvPr>
          <p:cNvSpPr txBox="1"/>
          <p:nvPr/>
        </p:nvSpPr>
        <p:spPr>
          <a:xfrm>
            <a:off x="8955329" y="7619522"/>
            <a:ext cx="7893008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team of ICE 7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8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Batch has completed one day industry visit at Radar Station of Bangladesh Meteorological Department Limited (BMD) on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Feb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6F3F28-7817-27DA-5897-608A25BDA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21" y="1791454"/>
            <a:ext cx="7584441" cy="4495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55D3C8-4393-F30C-E82D-DCA1542C95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2" t="19024" r="9701" b="15017"/>
          <a:stretch/>
        </p:blipFill>
        <p:spPr>
          <a:xfrm>
            <a:off x="9144000" y="1818047"/>
            <a:ext cx="7510599" cy="4471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115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176B164-6C17-AB44-0A1C-8C7534F6A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56014"/>
              </p:ext>
            </p:extLst>
          </p:nvPr>
        </p:nvGraphicFramePr>
        <p:xfrm>
          <a:off x="131000" y="3373183"/>
          <a:ext cx="5858389" cy="4419600"/>
        </p:xfrm>
        <a:graphic>
          <a:graphicData uri="http://schemas.openxmlformats.org/drawingml/2006/table">
            <a:tbl>
              <a:tblPr firstRow="1" firstCol="1" bandRow="1"/>
              <a:tblGrid>
                <a:gridCol w="2968625">
                  <a:extLst>
                    <a:ext uri="{9D8B030D-6E8A-4147-A177-3AD203B41FA5}">
                      <a16:colId xmlns:a16="http://schemas.microsoft.com/office/drawing/2014/main" val="2926211175"/>
                    </a:ext>
                  </a:extLst>
                </a:gridCol>
                <a:gridCol w="2889764">
                  <a:extLst>
                    <a:ext uri="{9D8B030D-6E8A-4147-A177-3AD203B41FA5}">
                      <a16:colId xmlns:a16="http://schemas.microsoft.com/office/drawing/2014/main" val="3748141686"/>
                    </a:ext>
                  </a:extLst>
                </a:gridCol>
              </a:tblGrid>
              <a:tr h="3200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312454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lvl="0"/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Mursheda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Nusrat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Della</a:t>
                      </a:r>
                    </a:p>
                    <a:p>
                      <a:pPr lvl="0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ICE 5th</a:t>
                      </a:r>
                    </a:p>
                    <a:p>
                      <a:pPr lvl="0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Id: 18105002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Lecturer, Department of ICE, BAUET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599437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-38100" y="0"/>
            <a:ext cx="18364200" cy="1485900"/>
            <a:chOff x="-38100" y="0"/>
            <a:chExt cx="18364200" cy="1485900"/>
          </a:xfrm>
        </p:grpSpPr>
        <p:sp>
          <p:nvSpPr>
            <p:cNvPr id="4" name="object 4"/>
            <p:cNvSpPr/>
            <p:nvPr/>
          </p:nvSpPr>
          <p:spPr>
            <a:xfrm>
              <a:off x="16848337" y="0"/>
              <a:ext cx="1438274" cy="1409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24146"/>
              <a:ext cx="18288000" cy="24130"/>
            </a:xfrm>
            <a:custGeom>
              <a:avLst/>
              <a:gdLst/>
              <a:ahLst/>
              <a:cxnLst/>
              <a:rect l="l" t="t" r="r" b="b"/>
              <a:pathLst>
                <a:path w="18288000" h="24130">
                  <a:moveTo>
                    <a:pt x="0" y="23540"/>
                  </a:moveTo>
                  <a:lnTo>
                    <a:pt x="18288000" y="0"/>
                  </a:lnTo>
                </a:path>
              </a:pathLst>
            </a:custGeom>
            <a:ln w="76200">
              <a:solidFill>
                <a:srgbClr val="1683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849" y="70800"/>
              <a:ext cx="6606540" cy="1254125"/>
            </a:xfrm>
            <a:custGeom>
              <a:avLst/>
              <a:gdLst/>
              <a:ahLst/>
              <a:cxnLst/>
              <a:rect l="l" t="t" r="r" b="b"/>
              <a:pathLst>
                <a:path w="6606540" h="1254125">
                  <a:moveTo>
                    <a:pt x="6222219" y="1253727"/>
                  </a:moveTo>
                  <a:lnTo>
                    <a:pt x="389179" y="1253727"/>
                  </a:lnTo>
                  <a:lnTo>
                    <a:pt x="344495" y="1242497"/>
                  </a:lnTo>
                  <a:lnTo>
                    <a:pt x="299877" y="1226517"/>
                  </a:lnTo>
                  <a:lnTo>
                    <a:pt x="257028" y="1206267"/>
                  </a:lnTo>
                  <a:lnTo>
                    <a:pt x="216266" y="1181879"/>
                  </a:lnTo>
                  <a:lnTo>
                    <a:pt x="177911" y="1153484"/>
                  </a:lnTo>
                  <a:lnTo>
                    <a:pt x="142280" y="1121214"/>
                  </a:lnTo>
                  <a:lnTo>
                    <a:pt x="110010" y="1085583"/>
                  </a:lnTo>
                  <a:lnTo>
                    <a:pt x="81615" y="1047228"/>
                  </a:lnTo>
                  <a:lnTo>
                    <a:pt x="57227" y="1006467"/>
                  </a:lnTo>
                  <a:lnTo>
                    <a:pt x="36977" y="963618"/>
                  </a:lnTo>
                  <a:lnTo>
                    <a:pt x="20997" y="919000"/>
                  </a:lnTo>
                  <a:lnTo>
                    <a:pt x="9420" y="872932"/>
                  </a:lnTo>
                  <a:lnTo>
                    <a:pt x="2377" y="825733"/>
                  </a:lnTo>
                  <a:lnTo>
                    <a:pt x="0" y="777719"/>
                  </a:lnTo>
                  <a:lnTo>
                    <a:pt x="0" y="485776"/>
                  </a:lnTo>
                  <a:lnTo>
                    <a:pt x="2377" y="437763"/>
                  </a:lnTo>
                  <a:lnTo>
                    <a:pt x="9420" y="390563"/>
                  </a:lnTo>
                  <a:lnTo>
                    <a:pt x="20997" y="344495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7" y="36977"/>
                  </a:lnTo>
                  <a:lnTo>
                    <a:pt x="344495" y="20997"/>
                  </a:lnTo>
                  <a:lnTo>
                    <a:pt x="390563" y="9420"/>
                  </a:lnTo>
                  <a:lnTo>
                    <a:pt x="437763" y="2376"/>
                  </a:lnTo>
                  <a:lnTo>
                    <a:pt x="485774" y="0"/>
                  </a:lnTo>
                  <a:lnTo>
                    <a:pt x="6125626" y="0"/>
                  </a:lnTo>
                  <a:lnTo>
                    <a:pt x="6173637" y="2376"/>
                  </a:lnTo>
                  <a:lnTo>
                    <a:pt x="6220835" y="9420"/>
                  </a:lnTo>
                  <a:lnTo>
                    <a:pt x="6266900" y="20997"/>
                  </a:lnTo>
                  <a:lnTo>
                    <a:pt x="6311514" y="36977"/>
                  </a:lnTo>
                  <a:lnTo>
                    <a:pt x="6354359" y="57227"/>
                  </a:lnTo>
                  <a:lnTo>
                    <a:pt x="6395118" y="81615"/>
                  </a:lnTo>
                  <a:lnTo>
                    <a:pt x="6433472" y="110010"/>
                  </a:lnTo>
                  <a:lnTo>
                    <a:pt x="6469103" y="142280"/>
                  </a:lnTo>
                  <a:lnTo>
                    <a:pt x="6501374" y="177911"/>
                  </a:lnTo>
                  <a:lnTo>
                    <a:pt x="6529769" y="216266"/>
                  </a:lnTo>
                  <a:lnTo>
                    <a:pt x="6554158" y="257028"/>
                  </a:lnTo>
                  <a:lnTo>
                    <a:pt x="6574408" y="299877"/>
                  </a:lnTo>
                  <a:lnTo>
                    <a:pt x="6590387" y="344495"/>
                  </a:lnTo>
                  <a:lnTo>
                    <a:pt x="6601964" y="390563"/>
                  </a:lnTo>
                  <a:lnTo>
                    <a:pt x="6606177" y="418794"/>
                  </a:lnTo>
                  <a:lnTo>
                    <a:pt x="6606177" y="844701"/>
                  </a:lnTo>
                  <a:lnTo>
                    <a:pt x="6590387" y="919000"/>
                  </a:lnTo>
                  <a:lnTo>
                    <a:pt x="6574408" y="963618"/>
                  </a:lnTo>
                  <a:lnTo>
                    <a:pt x="6554158" y="1006467"/>
                  </a:lnTo>
                  <a:lnTo>
                    <a:pt x="6529769" y="1047228"/>
                  </a:lnTo>
                  <a:lnTo>
                    <a:pt x="6501374" y="1085583"/>
                  </a:lnTo>
                  <a:lnTo>
                    <a:pt x="6469103" y="1121214"/>
                  </a:lnTo>
                  <a:lnTo>
                    <a:pt x="6433472" y="1153484"/>
                  </a:lnTo>
                  <a:lnTo>
                    <a:pt x="6395118" y="1181879"/>
                  </a:lnTo>
                  <a:lnTo>
                    <a:pt x="6354359" y="1206267"/>
                  </a:lnTo>
                  <a:lnTo>
                    <a:pt x="6311514" y="1226517"/>
                  </a:lnTo>
                  <a:lnTo>
                    <a:pt x="6266900" y="1242497"/>
                  </a:lnTo>
                  <a:lnTo>
                    <a:pt x="6222219" y="1253727"/>
                  </a:lnTo>
                  <a:close/>
                </a:path>
              </a:pathLst>
            </a:custGeom>
            <a:solidFill>
              <a:srgbClr val="168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9775576"/>
            <a:ext cx="18288000" cy="511809"/>
          </a:xfrm>
          <a:custGeom>
            <a:avLst/>
            <a:gdLst/>
            <a:ahLst/>
            <a:cxnLst/>
            <a:rect l="l" t="t" r="r" b="b"/>
            <a:pathLst>
              <a:path w="18288000" h="511809">
                <a:moveTo>
                  <a:pt x="0" y="511423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511423"/>
                </a:lnTo>
                <a:lnTo>
                  <a:pt x="0" y="511423"/>
                </a:lnTo>
                <a:close/>
              </a:path>
            </a:pathLst>
          </a:custGeom>
          <a:solidFill>
            <a:srgbClr val="168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100" dirty="0"/>
              <a:t>8</a:t>
            </a:fld>
            <a:endParaRPr spc="-100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3423964" y="9772973"/>
            <a:ext cx="10682852" cy="47897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pc="-5" dirty="0"/>
              <a:t>Department of Information and Communication Engineering</a:t>
            </a:r>
            <a:r>
              <a:rPr spc="-70" dirty="0"/>
              <a:t> </a:t>
            </a:r>
            <a:r>
              <a:rPr spc="-5" dirty="0"/>
              <a:t>(ICE)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71242" y="390795"/>
            <a:ext cx="968851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-5" dirty="0">
                <a:solidFill>
                  <a:srgbClr val="E9B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Achievements Students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DF486A-7BB0-AEAC-B6D7-8DA837F0D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8" y="3603343"/>
            <a:ext cx="2468880" cy="273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06A681-7D26-E703-F238-FE6896C6D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19" y="3677786"/>
            <a:ext cx="2471055" cy="241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1CB9F37-2D04-795D-01CB-F29CA716F99C}"/>
              </a:ext>
            </a:extLst>
          </p:cNvPr>
          <p:cNvSpPr/>
          <p:nvPr/>
        </p:nvSpPr>
        <p:spPr>
          <a:xfrm>
            <a:off x="6148579" y="1841456"/>
            <a:ext cx="6075211" cy="891845"/>
          </a:xfrm>
          <a:prstGeom prst="roundRect">
            <a:avLst>
              <a:gd name="adj" fmla="val 41674"/>
            </a:avLst>
          </a:prstGeom>
          <a:solidFill>
            <a:srgbClr val="16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Placement of ICE Graduate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2999A3-CA5B-C066-C8C8-1223B35F2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68288"/>
              </p:ext>
            </p:extLst>
          </p:nvPr>
        </p:nvGraphicFramePr>
        <p:xfrm>
          <a:off x="12353411" y="3373183"/>
          <a:ext cx="5858389" cy="4419600"/>
        </p:xfrm>
        <a:graphic>
          <a:graphicData uri="http://schemas.openxmlformats.org/drawingml/2006/table">
            <a:tbl>
              <a:tblPr firstRow="1" firstCol="1" bandRow="1"/>
              <a:tblGrid>
                <a:gridCol w="2968625">
                  <a:extLst>
                    <a:ext uri="{9D8B030D-6E8A-4147-A177-3AD203B41FA5}">
                      <a16:colId xmlns:a16="http://schemas.microsoft.com/office/drawing/2014/main" val="2926211175"/>
                    </a:ext>
                  </a:extLst>
                </a:gridCol>
                <a:gridCol w="2889764">
                  <a:extLst>
                    <a:ext uri="{9D8B030D-6E8A-4147-A177-3AD203B41FA5}">
                      <a16:colId xmlns:a16="http://schemas.microsoft.com/office/drawing/2014/main" val="3748141686"/>
                    </a:ext>
                  </a:extLst>
                </a:gridCol>
              </a:tblGrid>
              <a:tr h="3200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312454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lvl="0"/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Jarin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Tasnim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Khan</a:t>
                      </a:r>
                    </a:p>
                    <a:p>
                      <a:pPr lvl="0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ICE 4</a:t>
                      </a:r>
                      <a:r>
                        <a:rPr lang="en-US" sz="2000" b="1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bn-IN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ID:17205013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Integration Engineer At Ericsson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5994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1B527C7-C76E-8BD8-51AF-40B548838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600" y="4579713"/>
            <a:ext cx="2520975" cy="8608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5A3177-EBC6-2EE3-FE80-12B1E047F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213" y="3594980"/>
            <a:ext cx="2377440" cy="2736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C4D17D5-B973-3219-0D07-7794F198E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486300"/>
              </p:ext>
            </p:extLst>
          </p:nvPr>
        </p:nvGraphicFramePr>
        <p:xfrm>
          <a:off x="6257411" y="3359856"/>
          <a:ext cx="5858389" cy="4419600"/>
        </p:xfrm>
        <a:graphic>
          <a:graphicData uri="http://schemas.openxmlformats.org/drawingml/2006/table">
            <a:tbl>
              <a:tblPr firstRow="1" firstCol="1" bandRow="1"/>
              <a:tblGrid>
                <a:gridCol w="2968625">
                  <a:extLst>
                    <a:ext uri="{9D8B030D-6E8A-4147-A177-3AD203B41FA5}">
                      <a16:colId xmlns:a16="http://schemas.microsoft.com/office/drawing/2014/main" val="2926211175"/>
                    </a:ext>
                  </a:extLst>
                </a:gridCol>
                <a:gridCol w="2889764">
                  <a:extLst>
                    <a:ext uri="{9D8B030D-6E8A-4147-A177-3AD203B41FA5}">
                      <a16:colId xmlns:a16="http://schemas.microsoft.com/office/drawing/2014/main" val="3748141686"/>
                    </a:ext>
                  </a:extLst>
                </a:gridCol>
              </a:tblGrid>
              <a:tr h="3200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312454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lvl="0"/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Ahosanul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Hasan</a:t>
                      </a:r>
                    </a:p>
                    <a:p>
                      <a:pPr lvl="0"/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ICE 1st Batch</a:t>
                      </a:r>
                    </a:p>
                    <a:p>
                      <a:pPr lvl="0"/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ID:16105001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Developer,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Robi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Axiata Limited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599437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2D3D113-FAB9-D4A8-6B24-24705CEC1C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4640" y="3661887"/>
            <a:ext cx="2190750" cy="2514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E49F9C-6279-1A8E-7EC5-42F1C2BABF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8040" y="3603343"/>
            <a:ext cx="2743200" cy="241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2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176B164-6C17-AB44-0A1C-8C7534F6A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819534"/>
              </p:ext>
            </p:extLst>
          </p:nvPr>
        </p:nvGraphicFramePr>
        <p:xfrm>
          <a:off x="131000" y="3373183"/>
          <a:ext cx="5858389" cy="4419600"/>
        </p:xfrm>
        <a:graphic>
          <a:graphicData uri="http://schemas.openxmlformats.org/drawingml/2006/table">
            <a:tbl>
              <a:tblPr firstRow="1" firstCol="1" bandRow="1"/>
              <a:tblGrid>
                <a:gridCol w="2968625">
                  <a:extLst>
                    <a:ext uri="{9D8B030D-6E8A-4147-A177-3AD203B41FA5}">
                      <a16:colId xmlns:a16="http://schemas.microsoft.com/office/drawing/2014/main" val="2926211175"/>
                    </a:ext>
                  </a:extLst>
                </a:gridCol>
                <a:gridCol w="2889764">
                  <a:extLst>
                    <a:ext uri="{9D8B030D-6E8A-4147-A177-3AD203B41FA5}">
                      <a16:colId xmlns:a16="http://schemas.microsoft.com/office/drawing/2014/main" val="3748141686"/>
                    </a:ext>
                  </a:extLst>
                </a:gridCol>
              </a:tblGrid>
              <a:tr h="3200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312454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lvl="0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Saleh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Akram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ICE 2nd Batch</a:t>
                      </a:r>
                    </a:p>
                    <a:p>
                      <a:pPr lvl="0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ID:16105001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Managing Director</a:t>
                      </a:r>
                      <a:r>
                        <a:rPr lang="bn-IN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SARA Software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599437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-38100" y="0"/>
            <a:ext cx="18364200" cy="1485900"/>
            <a:chOff x="-38100" y="0"/>
            <a:chExt cx="18364200" cy="1485900"/>
          </a:xfrm>
        </p:grpSpPr>
        <p:sp>
          <p:nvSpPr>
            <p:cNvPr id="4" name="object 4"/>
            <p:cNvSpPr/>
            <p:nvPr/>
          </p:nvSpPr>
          <p:spPr>
            <a:xfrm>
              <a:off x="16848337" y="0"/>
              <a:ext cx="1438274" cy="1409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24146"/>
              <a:ext cx="18288000" cy="24130"/>
            </a:xfrm>
            <a:custGeom>
              <a:avLst/>
              <a:gdLst/>
              <a:ahLst/>
              <a:cxnLst/>
              <a:rect l="l" t="t" r="r" b="b"/>
              <a:pathLst>
                <a:path w="18288000" h="24130">
                  <a:moveTo>
                    <a:pt x="0" y="23540"/>
                  </a:moveTo>
                  <a:lnTo>
                    <a:pt x="18288000" y="0"/>
                  </a:lnTo>
                </a:path>
              </a:pathLst>
            </a:custGeom>
            <a:ln w="76200">
              <a:solidFill>
                <a:srgbClr val="1683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849" y="70800"/>
              <a:ext cx="6606540" cy="1254125"/>
            </a:xfrm>
            <a:custGeom>
              <a:avLst/>
              <a:gdLst/>
              <a:ahLst/>
              <a:cxnLst/>
              <a:rect l="l" t="t" r="r" b="b"/>
              <a:pathLst>
                <a:path w="6606540" h="1254125">
                  <a:moveTo>
                    <a:pt x="6222219" y="1253727"/>
                  </a:moveTo>
                  <a:lnTo>
                    <a:pt x="389179" y="1253727"/>
                  </a:lnTo>
                  <a:lnTo>
                    <a:pt x="344495" y="1242497"/>
                  </a:lnTo>
                  <a:lnTo>
                    <a:pt x="299877" y="1226517"/>
                  </a:lnTo>
                  <a:lnTo>
                    <a:pt x="257028" y="1206267"/>
                  </a:lnTo>
                  <a:lnTo>
                    <a:pt x="216266" y="1181879"/>
                  </a:lnTo>
                  <a:lnTo>
                    <a:pt x="177911" y="1153484"/>
                  </a:lnTo>
                  <a:lnTo>
                    <a:pt x="142280" y="1121214"/>
                  </a:lnTo>
                  <a:lnTo>
                    <a:pt x="110010" y="1085583"/>
                  </a:lnTo>
                  <a:lnTo>
                    <a:pt x="81615" y="1047228"/>
                  </a:lnTo>
                  <a:lnTo>
                    <a:pt x="57227" y="1006467"/>
                  </a:lnTo>
                  <a:lnTo>
                    <a:pt x="36977" y="963618"/>
                  </a:lnTo>
                  <a:lnTo>
                    <a:pt x="20997" y="919000"/>
                  </a:lnTo>
                  <a:lnTo>
                    <a:pt x="9420" y="872932"/>
                  </a:lnTo>
                  <a:lnTo>
                    <a:pt x="2377" y="825733"/>
                  </a:lnTo>
                  <a:lnTo>
                    <a:pt x="0" y="777719"/>
                  </a:lnTo>
                  <a:lnTo>
                    <a:pt x="0" y="485776"/>
                  </a:lnTo>
                  <a:lnTo>
                    <a:pt x="2377" y="437763"/>
                  </a:lnTo>
                  <a:lnTo>
                    <a:pt x="9420" y="390563"/>
                  </a:lnTo>
                  <a:lnTo>
                    <a:pt x="20997" y="344495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7" y="36977"/>
                  </a:lnTo>
                  <a:lnTo>
                    <a:pt x="344495" y="20997"/>
                  </a:lnTo>
                  <a:lnTo>
                    <a:pt x="390563" y="9420"/>
                  </a:lnTo>
                  <a:lnTo>
                    <a:pt x="437763" y="2376"/>
                  </a:lnTo>
                  <a:lnTo>
                    <a:pt x="485774" y="0"/>
                  </a:lnTo>
                  <a:lnTo>
                    <a:pt x="6125626" y="0"/>
                  </a:lnTo>
                  <a:lnTo>
                    <a:pt x="6173637" y="2376"/>
                  </a:lnTo>
                  <a:lnTo>
                    <a:pt x="6220835" y="9420"/>
                  </a:lnTo>
                  <a:lnTo>
                    <a:pt x="6266900" y="20997"/>
                  </a:lnTo>
                  <a:lnTo>
                    <a:pt x="6311514" y="36977"/>
                  </a:lnTo>
                  <a:lnTo>
                    <a:pt x="6354359" y="57227"/>
                  </a:lnTo>
                  <a:lnTo>
                    <a:pt x="6395118" y="81615"/>
                  </a:lnTo>
                  <a:lnTo>
                    <a:pt x="6433472" y="110010"/>
                  </a:lnTo>
                  <a:lnTo>
                    <a:pt x="6469103" y="142280"/>
                  </a:lnTo>
                  <a:lnTo>
                    <a:pt x="6501374" y="177911"/>
                  </a:lnTo>
                  <a:lnTo>
                    <a:pt x="6529769" y="216266"/>
                  </a:lnTo>
                  <a:lnTo>
                    <a:pt x="6554158" y="257028"/>
                  </a:lnTo>
                  <a:lnTo>
                    <a:pt x="6574408" y="299877"/>
                  </a:lnTo>
                  <a:lnTo>
                    <a:pt x="6590387" y="344495"/>
                  </a:lnTo>
                  <a:lnTo>
                    <a:pt x="6601964" y="390563"/>
                  </a:lnTo>
                  <a:lnTo>
                    <a:pt x="6606177" y="418794"/>
                  </a:lnTo>
                  <a:lnTo>
                    <a:pt x="6606177" y="844701"/>
                  </a:lnTo>
                  <a:lnTo>
                    <a:pt x="6590387" y="919000"/>
                  </a:lnTo>
                  <a:lnTo>
                    <a:pt x="6574408" y="963618"/>
                  </a:lnTo>
                  <a:lnTo>
                    <a:pt x="6554158" y="1006467"/>
                  </a:lnTo>
                  <a:lnTo>
                    <a:pt x="6529769" y="1047228"/>
                  </a:lnTo>
                  <a:lnTo>
                    <a:pt x="6501374" y="1085583"/>
                  </a:lnTo>
                  <a:lnTo>
                    <a:pt x="6469103" y="1121214"/>
                  </a:lnTo>
                  <a:lnTo>
                    <a:pt x="6433472" y="1153484"/>
                  </a:lnTo>
                  <a:lnTo>
                    <a:pt x="6395118" y="1181879"/>
                  </a:lnTo>
                  <a:lnTo>
                    <a:pt x="6354359" y="1206267"/>
                  </a:lnTo>
                  <a:lnTo>
                    <a:pt x="6311514" y="1226517"/>
                  </a:lnTo>
                  <a:lnTo>
                    <a:pt x="6266900" y="1242497"/>
                  </a:lnTo>
                  <a:lnTo>
                    <a:pt x="6222219" y="1253727"/>
                  </a:lnTo>
                  <a:close/>
                </a:path>
              </a:pathLst>
            </a:custGeom>
            <a:solidFill>
              <a:srgbClr val="168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9775576"/>
            <a:ext cx="18288000" cy="511809"/>
          </a:xfrm>
          <a:custGeom>
            <a:avLst/>
            <a:gdLst/>
            <a:ahLst/>
            <a:cxnLst/>
            <a:rect l="l" t="t" r="r" b="b"/>
            <a:pathLst>
              <a:path w="18288000" h="511809">
                <a:moveTo>
                  <a:pt x="0" y="511423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511423"/>
                </a:lnTo>
                <a:lnTo>
                  <a:pt x="0" y="511423"/>
                </a:lnTo>
                <a:close/>
              </a:path>
            </a:pathLst>
          </a:custGeom>
          <a:solidFill>
            <a:srgbClr val="168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100" dirty="0"/>
              <a:t>9</a:t>
            </a:fld>
            <a:endParaRPr spc="-100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3423964" y="9772973"/>
            <a:ext cx="10682852" cy="47897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pc="-5" dirty="0"/>
              <a:t>Department of Information and Communication Engineering</a:t>
            </a:r>
            <a:r>
              <a:rPr spc="-70" dirty="0"/>
              <a:t> </a:t>
            </a:r>
            <a:r>
              <a:rPr spc="-5" dirty="0"/>
              <a:t>(ICE)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71242" y="390795"/>
            <a:ext cx="968851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-5" dirty="0">
                <a:solidFill>
                  <a:srgbClr val="E9B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Achievements Students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DF486A-7BB0-AEAC-B6D7-8DA837F0D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0" y="3603343"/>
            <a:ext cx="2387216" cy="273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06A681-7D26-E703-F238-FE6896C6D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27" y="3623851"/>
            <a:ext cx="2655847" cy="2655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1CB9F37-2D04-795D-01CB-F29CA716F99C}"/>
              </a:ext>
            </a:extLst>
          </p:cNvPr>
          <p:cNvSpPr/>
          <p:nvPr/>
        </p:nvSpPr>
        <p:spPr>
          <a:xfrm>
            <a:off x="6148579" y="1841456"/>
            <a:ext cx="6075211" cy="891845"/>
          </a:xfrm>
          <a:prstGeom prst="roundRect">
            <a:avLst>
              <a:gd name="adj" fmla="val 41674"/>
            </a:avLst>
          </a:prstGeom>
          <a:solidFill>
            <a:srgbClr val="1683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Placement of ICE Graduate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B57FD1A-7BA4-B4A2-2D4E-75F411835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70980"/>
              </p:ext>
            </p:extLst>
          </p:nvPr>
        </p:nvGraphicFramePr>
        <p:xfrm>
          <a:off x="6232036" y="3373183"/>
          <a:ext cx="5858389" cy="4419600"/>
        </p:xfrm>
        <a:graphic>
          <a:graphicData uri="http://schemas.openxmlformats.org/drawingml/2006/table">
            <a:tbl>
              <a:tblPr firstRow="1" firstCol="1" bandRow="1"/>
              <a:tblGrid>
                <a:gridCol w="2968625">
                  <a:extLst>
                    <a:ext uri="{9D8B030D-6E8A-4147-A177-3AD203B41FA5}">
                      <a16:colId xmlns:a16="http://schemas.microsoft.com/office/drawing/2014/main" val="2926211175"/>
                    </a:ext>
                  </a:extLst>
                </a:gridCol>
                <a:gridCol w="2889764">
                  <a:extLst>
                    <a:ext uri="{9D8B030D-6E8A-4147-A177-3AD203B41FA5}">
                      <a16:colId xmlns:a16="http://schemas.microsoft.com/office/drawing/2014/main" val="3748141686"/>
                    </a:ext>
                  </a:extLst>
                </a:gridCol>
              </a:tblGrid>
              <a:tr h="3200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312454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lvl="0"/>
                      <a:r>
                        <a:rPr lang="en-US" sz="2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Ismail Hossain </a:t>
                      </a:r>
                      <a:r>
                        <a:rPr lang="en-US" sz="22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Tusher</a:t>
                      </a:r>
                      <a:endParaRPr lang="en-US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2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ICE 1st Batch</a:t>
                      </a:r>
                    </a:p>
                    <a:p>
                      <a:pPr lvl="0"/>
                      <a:r>
                        <a:rPr lang="en-US" sz="2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ID:161050011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Engineer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 Network Systems (CNS) Limited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599437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9892024F-B683-0F9B-FEB6-B2ABF0245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73" y="3551566"/>
            <a:ext cx="2261922" cy="283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5FFDF4-391B-FD6F-3D4D-B0E4CEFDF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6225" y="4388617"/>
            <a:ext cx="2520975" cy="1243013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37B14F4-6ECA-7009-6103-B1AFBB008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019596"/>
              </p:ext>
            </p:extLst>
          </p:nvPr>
        </p:nvGraphicFramePr>
        <p:xfrm>
          <a:off x="12300014" y="3373662"/>
          <a:ext cx="5858389" cy="4482910"/>
        </p:xfrm>
        <a:graphic>
          <a:graphicData uri="http://schemas.openxmlformats.org/drawingml/2006/table">
            <a:tbl>
              <a:tblPr firstRow="1" firstCol="1" bandRow="1"/>
              <a:tblGrid>
                <a:gridCol w="2968625">
                  <a:extLst>
                    <a:ext uri="{9D8B030D-6E8A-4147-A177-3AD203B41FA5}">
                      <a16:colId xmlns:a16="http://schemas.microsoft.com/office/drawing/2014/main" val="2926211175"/>
                    </a:ext>
                  </a:extLst>
                </a:gridCol>
                <a:gridCol w="2889764">
                  <a:extLst>
                    <a:ext uri="{9D8B030D-6E8A-4147-A177-3AD203B41FA5}">
                      <a16:colId xmlns:a16="http://schemas.microsoft.com/office/drawing/2014/main" val="3748141686"/>
                    </a:ext>
                  </a:extLst>
                </a:gridCol>
              </a:tblGrid>
              <a:tr h="3200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312454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lvl="0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Md. Abu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Bokor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Siddik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ICE 5th Batch</a:t>
                      </a:r>
                      <a:endParaRPr lang="bn-IN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ID: 18105010</a:t>
                      </a:r>
                    </a:p>
                    <a:p>
                      <a:pPr lvl="0"/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 stack web developer, Wise Mind, Amsterdam Switzerland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207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599437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432DBC2-888D-7F1C-4398-1F2DDEC4E6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578" y="3596390"/>
            <a:ext cx="2655847" cy="2655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514051-2426-2636-BA5F-D7A09AAC0C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420" y="3606234"/>
            <a:ext cx="2186948" cy="273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142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873</Words>
  <Application>Microsoft Office PowerPoint</Application>
  <PresentationFormat>Custom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Kalpurush</vt:lpstr>
      <vt:lpstr>SutonnyMJ</vt:lpstr>
      <vt:lpstr>TeXGyreTermes</vt:lpstr>
      <vt:lpstr>Times New Roman</vt:lpstr>
      <vt:lpstr>Office Theme</vt:lpstr>
      <vt:lpstr>21ST ACADEMIC COUNCIL MEETING                      Dateꓽ 27 Feb 2023</vt:lpstr>
      <vt:lpstr>Presentation Outline</vt:lpstr>
      <vt:lpstr>Achievements of Faculties</vt:lpstr>
      <vt:lpstr>Achievements of Faculties</vt:lpstr>
      <vt:lpstr>Achievements of Faculties</vt:lpstr>
      <vt:lpstr>Achievements of Department</vt:lpstr>
      <vt:lpstr>Achievements of Department</vt:lpstr>
      <vt:lpstr>Achievements Students</vt:lpstr>
      <vt:lpstr>Achievements Students</vt:lpstr>
      <vt:lpstr>Achievements Students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</dc:title>
  <dc:creator>Abdullah Al-Mamun</dc:creator>
  <cp:keywords>DAFZtNrD9Eg,BAFMwnTAIrk</cp:keywords>
  <cp:lastModifiedBy>Dr. Rubel</cp:lastModifiedBy>
  <cp:revision>19</cp:revision>
  <dcterms:created xsi:type="dcterms:W3CDTF">2023-02-11T15:18:25Z</dcterms:created>
  <dcterms:modified xsi:type="dcterms:W3CDTF">2023-02-27T03:37:15Z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2023-02-11T00:00:00Z</vt:filetime>
  </property>
  <property fmtid="{D5CDD505-2E9C-101B-9397-08002B2CF9AE}" pid="3" name="Creator">
    <vt:lpwstr>Canva</vt:lpwstr>
  </property>
  <property fmtid="{D5CDD505-2E9C-101B-9397-08002B2CF9AE}" pid="4" name="LastSaved">
    <vt:filetime>2023-02-11T00:00:00Z</vt:filetime>
  </property>
</Properties>
</file>