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363" r:id="rId3"/>
    <p:sldId id="364" r:id="rId4"/>
    <p:sldId id="398" r:id="rId5"/>
    <p:sldId id="400" r:id="rId6"/>
    <p:sldId id="412" r:id="rId7"/>
    <p:sldId id="404" r:id="rId8"/>
    <p:sldId id="403" r:id="rId9"/>
    <p:sldId id="406" r:id="rId10"/>
    <p:sldId id="420" r:id="rId11"/>
    <p:sldId id="421" r:id="rId12"/>
    <p:sldId id="408" r:id="rId13"/>
    <p:sldId id="410" r:id="rId14"/>
    <p:sldId id="271" r:id="rId15"/>
  </p:sldIdLst>
  <p:sldSz cx="18288000" cy="10287000"/>
  <p:notesSz cx="9994900" cy="6865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A R" initials="AR" lastIdx="1" clrIdx="0">
    <p:extLst>
      <p:ext uri="{19B8F6BF-5375-455C-9EA6-DF929625EA0E}">
        <p15:presenceInfo xmlns:p15="http://schemas.microsoft.com/office/powerpoint/2012/main" userId="df99b2ce6be0e2f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01"/>
    <a:srgbClr val="2E1E61"/>
    <a:srgbClr val="C3D69B"/>
    <a:srgbClr val="157F2B"/>
    <a:srgbClr val="412D5F"/>
    <a:srgbClr val="D4B309"/>
    <a:srgbClr val="00B050"/>
    <a:srgbClr val="FEF08C"/>
    <a:srgbClr val="F2750F"/>
    <a:srgbClr val="F449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–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–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–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–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876" y="54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185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1124" cy="344357"/>
          </a:xfrm>
          <a:prstGeom prst="rect">
            <a:avLst/>
          </a:prstGeom>
        </p:spPr>
        <p:txBody>
          <a:bodyPr vert="horz" lIns="53952" tIns="26976" rIns="53952" bIns="26976" rtlCol="0"/>
          <a:lstStyle>
            <a:lvl1pPr algn="l">
              <a:defRPr sz="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61175" y="0"/>
            <a:ext cx="4331124" cy="344357"/>
          </a:xfrm>
          <a:prstGeom prst="rect">
            <a:avLst/>
          </a:prstGeom>
        </p:spPr>
        <p:txBody>
          <a:bodyPr vert="horz" lIns="53952" tIns="26976" rIns="53952" bIns="26976" rtlCol="0"/>
          <a:lstStyle>
            <a:lvl1pPr algn="r">
              <a:defRPr sz="700"/>
            </a:lvl1pPr>
          </a:lstStyle>
          <a:p>
            <a:fld id="{01841686-8A4A-4498-9CE2-881F99EA06B2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0050" y="858838"/>
            <a:ext cx="4114800" cy="2316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3952" tIns="26976" rIns="53952" bIns="2697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9490" y="3304762"/>
            <a:ext cx="7995920" cy="2702933"/>
          </a:xfrm>
          <a:prstGeom prst="rect">
            <a:avLst/>
          </a:prstGeom>
        </p:spPr>
        <p:txBody>
          <a:bodyPr vert="horz" lIns="53952" tIns="26976" rIns="53952" bIns="26976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21582"/>
            <a:ext cx="4331124" cy="344356"/>
          </a:xfrm>
          <a:prstGeom prst="rect">
            <a:avLst/>
          </a:prstGeom>
        </p:spPr>
        <p:txBody>
          <a:bodyPr vert="horz" lIns="53952" tIns="26976" rIns="53952" bIns="26976" rtlCol="0" anchor="b"/>
          <a:lstStyle>
            <a:lvl1pPr algn="l">
              <a:defRPr sz="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61175" y="6521582"/>
            <a:ext cx="4331124" cy="344356"/>
          </a:xfrm>
          <a:prstGeom prst="rect">
            <a:avLst/>
          </a:prstGeom>
        </p:spPr>
        <p:txBody>
          <a:bodyPr vert="horz" lIns="53952" tIns="26976" rIns="53952" bIns="26976" rtlCol="0" anchor="b"/>
          <a:lstStyle>
            <a:lvl1pPr algn="r">
              <a:defRPr sz="700"/>
            </a:lvl1pPr>
          </a:lstStyle>
          <a:p>
            <a:fld id="{D97BA44C-E602-4C1B-9371-C3208D6EE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2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BA44C-E602-4C1B-9371-C3208D6EE2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3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153092" y="3211951"/>
            <a:ext cx="4076699" cy="48577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620304" y="2926689"/>
            <a:ext cx="8601059" cy="4819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13774" y="156908"/>
            <a:ext cx="14660450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FEDE00"/>
                </a:solidFill>
                <a:latin typeface="TeXGyreTermes"/>
                <a:cs typeface="TeXGyreTermes"/>
              </a:defRPr>
            </a:lvl1pPr>
          </a:lstStyle>
          <a:p>
            <a:pPr marL="12700">
              <a:lnSpc>
                <a:spcPct val="100000"/>
              </a:lnSpc>
              <a:spcBef>
                <a:spcPts val="254"/>
              </a:spcBef>
            </a:pP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0363E-9569-48C2-B719-38109A9152CA}" type="datetime1">
              <a:rPr lang="en-US" smtClean="0"/>
              <a:t>5/30/2024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FEDE0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100" dirty="0"/>
              <a:t>‹#›</a:t>
            </a:fld>
            <a:endParaRPr spc="-1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848337" y="0"/>
            <a:ext cx="1438274" cy="1409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424146"/>
            <a:ext cx="18288000" cy="24130"/>
          </a:xfrm>
          <a:custGeom>
            <a:avLst/>
            <a:gdLst/>
            <a:ahLst/>
            <a:cxnLst/>
            <a:rect l="l" t="t" r="r" b="b"/>
            <a:pathLst>
              <a:path w="18288000" h="24130">
                <a:moveTo>
                  <a:pt x="0" y="23540"/>
                </a:moveTo>
                <a:lnTo>
                  <a:pt x="18288000" y="0"/>
                </a:lnTo>
              </a:path>
            </a:pathLst>
          </a:custGeom>
          <a:ln w="76200">
            <a:solidFill>
              <a:srgbClr val="1683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849" y="70801"/>
            <a:ext cx="6606540" cy="1254125"/>
          </a:xfrm>
          <a:custGeom>
            <a:avLst/>
            <a:gdLst/>
            <a:ahLst/>
            <a:cxnLst/>
            <a:rect l="l" t="t" r="r" b="b"/>
            <a:pathLst>
              <a:path w="6606540" h="1254125">
                <a:moveTo>
                  <a:pt x="6222216" y="1253727"/>
                </a:moveTo>
                <a:lnTo>
                  <a:pt x="389182" y="1253727"/>
                </a:lnTo>
                <a:lnTo>
                  <a:pt x="344495" y="1242496"/>
                </a:lnTo>
                <a:lnTo>
                  <a:pt x="299877" y="1226517"/>
                </a:lnTo>
                <a:lnTo>
                  <a:pt x="257028" y="1206267"/>
                </a:lnTo>
                <a:lnTo>
                  <a:pt x="216266" y="1181879"/>
                </a:lnTo>
                <a:lnTo>
                  <a:pt x="177911" y="1153485"/>
                </a:lnTo>
                <a:lnTo>
                  <a:pt x="142280" y="1121216"/>
                </a:lnTo>
                <a:lnTo>
                  <a:pt x="110010" y="1085585"/>
                </a:lnTo>
                <a:lnTo>
                  <a:pt x="81615" y="1047229"/>
                </a:lnTo>
                <a:lnTo>
                  <a:pt x="57227" y="1006467"/>
                </a:lnTo>
                <a:lnTo>
                  <a:pt x="36977" y="963618"/>
                </a:lnTo>
                <a:lnTo>
                  <a:pt x="20997" y="919000"/>
                </a:lnTo>
                <a:lnTo>
                  <a:pt x="9420" y="872932"/>
                </a:lnTo>
                <a:lnTo>
                  <a:pt x="2377" y="825732"/>
                </a:lnTo>
                <a:lnTo>
                  <a:pt x="0" y="777719"/>
                </a:lnTo>
                <a:lnTo>
                  <a:pt x="0" y="485775"/>
                </a:lnTo>
                <a:lnTo>
                  <a:pt x="2377" y="437762"/>
                </a:lnTo>
                <a:lnTo>
                  <a:pt x="9420" y="390562"/>
                </a:lnTo>
                <a:lnTo>
                  <a:pt x="20997" y="344494"/>
                </a:lnTo>
                <a:lnTo>
                  <a:pt x="36977" y="299877"/>
                </a:lnTo>
                <a:lnTo>
                  <a:pt x="57227" y="257028"/>
                </a:lnTo>
                <a:lnTo>
                  <a:pt x="81615" y="216266"/>
                </a:lnTo>
                <a:lnTo>
                  <a:pt x="110010" y="177911"/>
                </a:lnTo>
                <a:lnTo>
                  <a:pt x="142280" y="142280"/>
                </a:lnTo>
                <a:lnTo>
                  <a:pt x="177911" y="110010"/>
                </a:lnTo>
                <a:lnTo>
                  <a:pt x="216266" y="81615"/>
                </a:lnTo>
                <a:lnTo>
                  <a:pt x="257028" y="57227"/>
                </a:lnTo>
                <a:lnTo>
                  <a:pt x="299877" y="36977"/>
                </a:lnTo>
                <a:lnTo>
                  <a:pt x="344495" y="20997"/>
                </a:lnTo>
                <a:lnTo>
                  <a:pt x="390563" y="9420"/>
                </a:lnTo>
                <a:lnTo>
                  <a:pt x="437763" y="2377"/>
                </a:lnTo>
                <a:lnTo>
                  <a:pt x="485776" y="0"/>
                </a:lnTo>
                <a:lnTo>
                  <a:pt x="6125624" y="0"/>
                </a:lnTo>
                <a:lnTo>
                  <a:pt x="6173637" y="2377"/>
                </a:lnTo>
                <a:lnTo>
                  <a:pt x="6220835" y="9420"/>
                </a:lnTo>
                <a:lnTo>
                  <a:pt x="6266900" y="20997"/>
                </a:lnTo>
                <a:lnTo>
                  <a:pt x="6311514" y="36977"/>
                </a:lnTo>
                <a:lnTo>
                  <a:pt x="6354359" y="57227"/>
                </a:lnTo>
                <a:lnTo>
                  <a:pt x="6395118" y="81615"/>
                </a:lnTo>
                <a:lnTo>
                  <a:pt x="6433472" y="110010"/>
                </a:lnTo>
                <a:lnTo>
                  <a:pt x="6469103" y="142280"/>
                </a:lnTo>
                <a:lnTo>
                  <a:pt x="6501374" y="177911"/>
                </a:lnTo>
                <a:lnTo>
                  <a:pt x="6529769" y="216266"/>
                </a:lnTo>
                <a:lnTo>
                  <a:pt x="6554158" y="257028"/>
                </a:lnTo>
                <a:lnTo>
                  <a:pt x="6574408" y="299877"/>
                </a:lnTo>
                <a:lnTo>
                  <a:pt x="6590387" y="344494"/>
                </a:lnTo>
                <a:lnTo>
                  <a:pt x="6601964" y="390562"/>
                </a:lnTo>
                <a:lnTo>
                  <a:pt x="6606177" y="418793"/>
                </a:lnTo>
                <a:lnTo>
                  <a:pt x="6606177" y="844701"/>
                </a:lnTo>
                <a:lnTo>
                  <a:pt x="6590387" y="919000"/>
                </a:lnTo>
                <a:lnTo>
                  <a:pt x="6574408" y="963618"/>
                </a:lnTo>
                <a:lnTo>
                  <a:pt x="6554158" y="1006467"/>
                </a:lnTo>
                <a:lnTo>
                  <a:pt x="6529769" y="1047229"/>
                </a:lnTo>
                <a:lnTo>
                  <a:pt x="6501374" y="1085585"/>
                </a:lnTo>
                <a:lnTo>
                  <a:pt x="6469103" y="1121216"/>
                </a:lnTo>
                <a:lnTo>
                  <a:pt x="6433472" y="1153485"/>
                </a:lnTo>
                <a:lnTo>
                  <a:pt x="6395118" y="1181879"/>
                </a:lnTo>
                <a:lnTo>
                  <a:pt x="6354359" y="1206267"/>
                </a:lnTo>
                <a:lnTo>
                  <a:pt x="6311514" y="1226517"/>
                </a:lnTo>
                <a:lnTo>
                  <a:pt x="6266900" y="1242496"/>
                </a:lnTo>
                <a:lnTo>
                  <a:pt x="6222216" y="1253727"/>
                </a:lnTo>
                <a:close/>
              </a:path>
            </a:pathLst>
          </a:custGeom>
          <a:solidFill>
            <a:srgbClr val="1683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9775576"/>
            <a:ext cx="18288000" cy="511809"/>
          </a:xfrm>
          <a:custGeom>
            <a:avLst/>
            <a:gdLst/>
            <a:ahLst/>
            <a:cxnLst/>
            <a:rect l="l" t="t" r="r" b="b"/>
            <a:pathLst>
              <a:path w="18288000" h="511809">
                <a:moveTo>
                  <a:pt x="18287999" y="511423"/>
                </a:moveTo>
                <a:lnTo>
                  <a:pt x="0" y="511423"/>
                </a:lnTo>
                <a:lnTo>
                  <a:pt x="0" y="0"/>
                </a:lnTo>
                <a:lnTo>
                  <a:pt x="18287999" y="0"/>
                </a:lnTo>
                <a:lnTo>
                  <a:pt x="18287999" y="511423"/>
                </a:lnTo>
                <a:close/>
              </a:path>
            </a:pathLst>
          </a:custGeom>
          <a:solidFill>
            <a:srgbClr val="1683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425555" y="2511048"/>
            <a:ext cx="723899" cy="8096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chemeClr val="tx1"/>
                </a:solidFill>
                <a:latin typeface="TeXGyreTermes"/>
                <a:cs typeface="TeXGyreTerme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FEDE00"/>
                </a:solidFill>
                <a:latin typeface="TeXGyreTermes"/>
                <a:cs typeface="TeXGyreTermes"/>
              </a:defRPr>
            </a:lvl1pPr>
          </a:lstStyle>
          <a:p>
            <a:pPr marL="12700">
              <a:lnSpc>
                <a:spcPct val="100000"/>
              </a:lnSpc>
              <a:spcBef>
                <a:spcPts val="254"/>
              </a:spcBef>
            </a:pP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150BE-ACAE-4233-A43B-F7AFFD8588CD}" type="datetime1">
              <a:rPr lang="en-US" smtClean="0"/>
              <a:t>5/30/2024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FEDE0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100" dirty="0"/>
              <a:t>‹#›</a:t>
            </a:fld>
            <a:endParaRPr spc="-1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61176" y="2095500"/>
            <a:ext cx="7245274" cy="665480"/>
          </a:xfrm>
        </p:spPr>
        <p:txBody>
          <a:bodyPr lIns="0" tIns="0" rIns="0" bIns="0"/>
          <a:lstStyle>
            <a:lvl1pPr>
              <a:defRPr sz="4200" b="1" i="0">
                <a:solidFill>
                  <a:schemeClr val="tx1"/>
                </a:solidFill>
                <a:latin typeface="TeXGyreTermes"/>
                <a:cs typeface="TeXGyreTerme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581400" y="6057900"/>
            <a:ext cx="9925050" cy="517525"/>
          </a:xfrm>
        </p:spPr>
        <p:txBody>
          <a:bodyPr lIns="0" tIns="0" rIns="0" bIns="0"/>
          <a:lstStyle>
            <a:lvl1pPr>
              <a:defRPr sz="2900" b="0" i="0">
                <a:solidFill>
                  <a:srgbClr val="FEDE00"/>
                </a:solidFill>
                <a:latin typeface="TeXGyreTermes"/>
                <a:cs typeface="TeXGyreTermes"/>
              </a:defRPr>
            </a:lvl1pPr>
          </a:lstStyle>
          <a:p>
            <a:pPr marL="12700">
              <a:lnSpc>
                <a:spcPct val="100000"/>
              </a:lnSpc>
              <a:spcBef>
                <a:spcPts val="254"/>
              </a:spcBef>
            </a:pPr>
            <a:endParaRPr spc="-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838200" y="7962900"/>
            <a:ext cx="4206240" cy="514350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2DD68-A931-440C-8630-52D319F13BA4}" type="datetime1">
              <a:rPr lang="en-US" smtClean="0"/>
              <a:t>5/30/2024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6002000" y="8222615"/>
            <a:ext cx="605155" cy="613409"/>
          </a:xfrm>
        </p:spPr>
        <p:txBody>
          <a:bodyPr lIns="0" tIns="0" rIns="0" bIns="0"/>
          <a:lstStyle>
            <a:lvl1pPr>
              <a:defRPr sz="3400" b="1" i="0">
                <a:solidFill>
                  <a:srgbClr val="FEDE0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100" dirty="0"/>
              <a:t>‹#›</a:t>
            </a:fld>
            <a:endParaRPr spc="-100" dirty="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C4EFD406-F422-7A20-EDB4-C0F94BF98AD7}"/>
              </a:ext>
            </a:extLst>
          </p:cNvPr>
          <p:cNvSpPr/>
          <p:nvPr userDrawn="1"/>
        </p:nvSpPr>
        <p:spPr>
          <a:xfrm>
            <a:off x="16848337" y="0"/>
            <a:ext cx="1438274" cy="1409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535B6B56-2146-46E1-5318-1B614408E46C}"/>
              </a:ext>
            </a:extLst>
          </p:cNvPr>
          <p:cNvSpPr/>
          <p:nvPr userDrawn="1"/>
        </p:nvSpPr>
        <p:spPr>
          <a:xfrm>
            <a:off x="0" y="9775576"/>
            <a:ext cx="18288000" cy="511809"/>
          </a:xfrm>
          <a:custGeom>
            <a:avLst/>
            <a:gdLst/>
            <a:ahLst/>
            <a:cxnLst/>
            <a:rect l="l" t="t" r="r" b="b"/>
            <a:pathLst>
              <a:path w="18288000" h="511809">
                <a:moveTo>
                  <a:pt x="0" y="511423"/>
                </a:moveTo>
                <a:lnTo>
                  <a:pt x="0" y="0"/>
                </a:lnTo>
                <a:lnTo>
                  <a:pt x="18287999" y="0"/>
                </a:lnTo>
                <a:lnTo>
                  <a:pt x="18287999" y="511423"/>
                </a:lnTo>
                <a:lnTo>
                  <a:pt x="0" y="511423"/>
                </a:lnTo>
                <a:close/>
              </a:path>
            </a:pathLst>
          </a:custGeom>
          <a:solidFill>
            <a:srgbClr val="16834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857D6442-842E-F36F-AD39-0B3A293A8936}"/>
              </a:ext>
            </a:extLst>
          </p:cNvPr>
          <p:cNvSpPr txBox="1">
            <a:spLocks/>
          </p:cNvSpPr>
          <p:nvPr userDrawn="1"/>
        </p:nvSpPr>
        <p:spPr>
          <a:xfrm>
            <a:off x="17551389" y="9713105"/>
            <a:ext cx="605155" cy="613409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3400" b="1" i="0" kern="1200">
                <a:solidFill>
                  <a:srgbClr val="FEDE00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330"/>
              </a:spcBef>
            </a:pPr>
            <a:fld id="{81D60167-4931-47E6-BA6A-407CBD079E47}" type="slidenum">
              <a:rPr lang="en-US" spc="-100" smtClean="0"/>
              <a:pPr marL="38100">
                <a:spcBef>
                  <a:spcPts val="330"/>
                </a:spcBef>
              </a:pPr>
              <a:t>‹#›</a:t>
            </a:fld>
            <a:endParaRPr lang="en-US" spc="-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D752C5-00B0-4F97-7C04-F4392B374D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2950" y="1383672"/>
            <a:ext cx="18287999" cy="192594"/>
          </a:xfrm>
          <a:prstGeom prst="rect">
            <a:avLst/>
          </a:prstGeom>
          <a:gradFill flip="none" rotWithShape="1">
            <a:gsLst>
              <a:gs pos="97000">
                <a:schemeClr val="accent6">
                  <a:lumMod val="75000"/>
                </a:schemeClr>
              </a:gs>
              <a:gs pos="0">
                <a:srgbClr val="36255F"/>
              </a:gs>
            </a:gsLst>
            <a:lin ang="0" scaled="1"/>
            <a:tileRect/>
          </a:gra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1" name="object 18">
            <a:extLst>
              <a:ext uri="{FF2B5EF4-FFF2-40B4-BE49-F238E27FC236}">
                <a16:creationId xmlns:a16="http://schemas.microsoft.com/office/drawing/2014/main" id="{7DEA9940-C614-80F8-53A3-033D1BA9FD82}"/>
              </a:ext>
            </a:extLst>
          </p:cNvPr>
          <p:cNvSpPr txBox="1">
            <a:spLocks/>
          </p:cNvSpPr>
          <p:nvPr userDrawn="1"/>
        </p:nvSpPr>
        <p:spPr>
          <a:xfrm>
            <a:off x="4181766" y="9772973"/>
            <a:ext cx="10829634" cy="478976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2900" b="0" i="0" kern="1200">
                <a:solidFill>
                  <a:srgbClr val="FEDE00"/>
                </a:solidFill>
                <a:latin typeface="TeXGyreTermes"/>
                <a:ea typeface="+mn-ea"/>
                <a:cs typeface="TeXGyreTerme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254"/>
              </a:spcBef>
            </a:pP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Md. Rubel Basar, Department of EEE, BAUET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>
            <a:extLst>
              <a:ext uri="{FF2B5EF4-FFF2-40B4-BE49-F238E27FC236}">
                <a16:creationId xmlns:a16="http://schemas.microsoft.com/office/drawing/2014/main" id="{B9BC2A24-1F74-2AAE-9CBB-2D72EF0C893D}"/>
              </a:ext>
            </a:extLst>
          </p:cNvPr>
          <p:cNvSpPr/>
          <p:nvPr userDrawn="1"/>
        </p:nvSpPr>
        <p:spPr>
          <a:xfrm>
            <a:off x="16848337" y="0"/>
            <a:ext cx="1438274" cy="1409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506AD7-3437-92F2-93FE-59C5CEDECA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2950" y="1383672"/>
            <a:ext cx="18287999" cy="192594"/>
          </a:xfrm>
          <a:prstGeom prst="rect">
            <a:avLst/>
          </a:prstGeom>
          <a:gradFill flip="none" rotWithShape="1">
            <a:gsLst>
              <a:gs pos="48500">
                <a:srgbClr val="00B050"/>
              </a:gs>
              <a:gs pos="97000">
                <a:srgbClr val="FFFF00"/>
              </a:gs>
              <a:gs pos="0">
                <a:srgbClr val="FF0000"/>
              </a:gs>
            </a:gsLst>
            <a:lin ang="0" scaled="1"/>
            <a:tileRect/>
          </a:gra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EB89AE7D-6229-3B03-7595-42C9CD5C7CD1}"/>
              </a:ext>
            </a:extLst>
          </p:cNvPr>
          <p:cNvSpPr/>
          <p:nvPr userDrawn="1"/>
        </p:nvSpPr>
        <p:spPr>
          <a:xfrm>
            <a:off x="-1389" y="9784080"/>
            <a:ext cx="18288000" cy="489656"/>
          </a:xfrm>
          <a:custGeom>
            <a:avLst/>
            <a:gdLst/>
            <a:ahLst/>
            <a:cxnLst/>
            <a:rect l="l" t="t" r="r" b="b"/>
            <a:pathLst>
              <a:path w="18288000" h="511809">
                <a:moveTo>
                  <a:pt x="0" y="511423"/>
                </a:moveTo>
                <a:lnTo>
                  <a:pt x="0" y="0"/>
                </a:lnTo>
                <a:lnTo>
                  <a:pt x="18287999" y="0"/>
                </a:lnTo>
                <a:lnTo>
                  <a:pt x="18287999" y="511423"/>
                </a:lnTo>
                <a:lnTo>
                  <a:pt x="0" y="511423"/>
                </a:lnTo>
                <a:close/>
              </a:path>
            </a:pathLst>
          </a:custGeom>
          <a:gradFill>
            <a:gsLst>
              <a:gs pos="48500">
                <a:srgbClr val="00B050"/>
              </a:gs>
              <a:gs pos="97000">
                <a:srgbClr val="FFFF00"/>
              </a:gs>
              <a:gs pos="0">
                <a:srgbClr val="FF0000"/>
              </a:gs>
            </a:gsLst>
            <a:lin ang="0" scaled="1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8">
            <a:extLst>
              <a:ext uri="{FF2B5EF4-FFF2-40B4-BE49-F238E27FC236}">
                <a16:creationId xmlns:a16="http://schemas.microsoft.com/office/drawing/2014/main" id="{8E4DF980-FACB-74A3-0D65-20225FBA0962}"/>
              </a:ext>
            </a:extLst>
          </p:cNvPr>
          <p:cNvSpPr txBox="1">
            <a:spLocks/>
          </p:cNvSpPr>
          <p:nvPr userDrawn="1"/>
        </p:nvSpPr>
        <p:spPr>
          <a:xfrm>
            <a:off x="7010400" y="9797729"/>
            <a:ext cx="6710217" cy="402032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2900" b="0" i="0" kern="1200">
                <a:solidFill>
                  <a:srgbClr val="FEDE00"/>
                </a:solidFill>
                <a:latin typeface="TeXGyreTermes"/>
                <a:ea typeface="+mn-ea"/>
                <a:cs typeface="TeXGyreTerme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254"/>
              </a:spcBef>
            </a:pPr>
            <a:r>
              <a:rPr lang="en-US" sz="2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EEE, BAUET</a:t>
            </a:r>
          </a:p>
        </p:txBody>
      </p:sp>
      <p:sp>
        <p:nvSpPr>
          <p:cNvPr id="12" name="object 17">
            <a:extLst>
              <a:ext uri="{FF2B5EF4-FFF2-40B4-BE49-F238E27FC236}">
                <a16:creationId xmlns:a16="http://schemas.microsoft.com/office/drawing/2014/main" id="{4FD56B13-2FDB-44F7-7456-6FD9935CC9A8}"/>
              </a:ext>
            </a:extLst>
          </p:cNvPr>
          <p:cNvSpPr txBox="1">
            <a:spLocks/>
          </p:cNvSpPr>
          <p:nvPr userDrawn="1"/>
        </p:nvSpPr>
        <p:spPr>
          <a:xfrm>
            <a:off x="17542074" y="9788110"/>
            <a:ext cx="605155" cy="411651"/>
          </a:xfrm>
          <a:prstGeom prst="rect">
            <a:avLst/>
          </a:prstGeom>
          <a:noFill/>
        </p:spPr>
        <p:txBody>
          <a:bodyPr vert="horz" wrap="square" lIns="0" tIns="4191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3400" b="1" i="0" kern="1200">
                <a:solidFill>
                  <a:srgbClr val="FEDE00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330"/>
              </a:spcBef>
            </a:pPr>
            <a:fld id="{81D60167-4931-47E6-BA6A-407CBD079E47}" type="slidenum">
              <a:rPr lang="en-US" sz="2400" b="1" i="0" kern="1200" spc="-5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38100">
                <a:spcBef>
                  <a:spcPts val="330"/>
                </a:spcBef>
              </a:pPr>
              <a:t>‹#›</a:t>
            </a:fld>
            <a:endParaRPr lang="en-US" sz="2400" b="1" i="0" kern="1200" spc="-5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Holder 3"/>
          <p:cNvSpPr>
            <a:spLocks noGrp="1"/>
          </p:cNvSpPr>
          <p:nvPr>
            <p:ph type="dt" sz="half" idx="6"/>
          </p:nvPr>
        </p:nvSpPr>
        <p:spPr>
          <a:xfrm>
            <a:off x="140771" y="9875020"/>
            <a:ext cx="1230829" cy="307777"/>
          </a:xfrm>
        </p:spPr>
        <p:txBody>
          <a:bodyPr lIns="0" tIns="0" rIns="0" bIns="0"/>
          <a:lstStyle>
            <a:lvl1pPr algn="l">
              <a:defRPr lang="en-US" sz="2000" b="1" i="0" kern="1200" spc="-5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</a:lstStyle>
          <a:p>
            <a:fld id="{24DBFA9A-43E2-40D4-8E6D-0A0514191DF2}" type="datetime1">
              <a:rPr lang="en-US" smtClean="0"/>
              <a:pPr/>
              <a:t>5/30/2024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21362" y="435073"/>
            <a:ext cx="7245274" cy="665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chemeClr val="tx1"/>
                </a:solidFill>
                <a:latin typeface="TeXGyreTermes"/>
                <a:cs typeface="TeXGyreTerme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86619" y="1982654"/>
            <a:ext cx="11314761" cy="6627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81766" y="9772973"/>
            <a:ext cx="9925050" cy="517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FEDE00"/>
                </a:solidFill>
                <a:latin typeface="TeXGyreTermes"/>
                <a:cs typeface="TeXGyreTermes"/>
              </a:defRPr>
            </a:lvl1pPr>
          </a:lstStyle>
          <a:p>
            <a:pPr marL="12700">
              <a:lnSpc>
                <a:spcPct val="100000"/>
              </a:lnSpc>
              <a:spcBef>
                <a:spcPts val="254"/>
              </a:spcBef>
            </a:pP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D06B8-F894-4A8A-AF09-C457D01D3683}" type="datetime1">
              <a:rPr lang="en-US" smtClean="0"/>
              <a:t>5/30/2024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7551389" y="9713105"/>
            <a:ext cx="605155" cy="6134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FEDE0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100" dirty="0"/>
              <a:t>‹#›</a:t>
            </a:fld>
            <a:endParaRPr spc="-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99925"/>
            <a:ext cx="18288000" cy="156406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2000">
                <a:srgbClr val="004101"/>
              </a:gs>
              <a:gs pos="89000">
                <a:srgbClr val="00410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Bangladesh Army University of Engineering &amp; Technology</a:t>
            </a:r>
          </a:p>
          <a:p>
            <a:pPr algn="ctr"/>
            <a:r>
              <a:rPr lang="en-US" altLang="en-US" sz="4000" b="1" kern="0" dirty="0">
                <a:solidFill>
                  <a:srgbClr val="D4B309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Department of Electrical and Electronic Engineering</a:t>
            </a:r>
          </a:p>
        </p:txBody>
      </p:sp>
      <p:sp>
        <p:nvSpPr>
          <p:cNvPr id="14" name="object 2"/>
          <p:cNvSpPr/>
          <p:nvPr/>
        </p:nvSpPr>
        <p:spPr>
          <a:xfrm>
            <a:off x="8001000" y="0"/>
            <a:ext cx="1828800" cy="18104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7" name="Google Shape;142;p17"/>
          <p:cNvSpPr txBox="1">
            <a:spLocks/>
          </p:cNvSpPr>
          <p:nvPr/>
        </p:nvSpPr>
        <p:spPr>
          <a:xfrm>
            <a:off x="4381107" y="4483405"/>
            <a:ext cx="9068586" cy="1580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 rtl="0">
              <a:lnSpc>
                <a:spcPct val="83000"/>
              </a:lnSpc>
              <a:buClr>
                <a:srgbClr val="0C0C0C"/>
              </a:buClr>
              <a:buSzPts val="4400"/>
              <a:buFont typeface="Arial Black"/>
              <a:buNone/>
            </a:pPr>
            <a:r>
              <a:rPr lang="en-US" sz="4400" kern="0" dirty="0">
                <a:solidFill>
                  <a:srgbClr val="0C0C0C"/>
                </a:solidFill>
                <a:latin typeface="Arial Black"/>
                <a:ea typeface="Arial Black"/>
                <a:cs typeface="Arial Black"/>
                <a:sym typeface="Arial Black"/>
              </a:rPr>
              <a:t>Title of Project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B6C55B-B07A-9C7F-429F-F2A2111CD225}"/>
              </a:ext>
            </a:extLst>
          </p:cNvPr>
          <p:cNvSpPr/>
          <p:nvPr/>
        </p:nvSpPr>
        <p:spPr>
          <a:xfrm>
            <a:off x="5672253" y="3453010"/>
            <a:ext cx="69342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 Defense of IDP-I/II</a:t>
            </a:r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513266D0-E36F-DAB6-8ACB-71D7EDA9189D}"/>
              </a:ext>
            </a:extLst>
          </p:cNvPr>
          <p:cNvSpPr/>
          <p:nvPr/>
        </p:nvSpPr>
        <p:spPr>
          <a:xfrm>
            <a:off x="-59474" y="7647077"/>
            <a:ext cx="18288000" cy="149167"/>
          </a:xfrm>
          <a:custGeom>
            <a:avLst/>
            <a:gdLst/>
            <a:ahLst/>
            <a:cxnLst/>
            <a:rect l="l" t="t" r="r" b="b"/>
            <a:pathLst>
              <a:path w="18288000" h="511809">
                <a:moveTo>
                  <a:pt x="0" y="511423"/>
                </a:moveTo>
                <a:lnTo>
                  <a:pt x="0" y="0"/>
                </a:lnTo>
                <a:lnTo>
                  <a:pt x="18287999" y="0"/>
                </a:lnTo>
                <a:lnTo>
                  <a:pt x="18287999" y="511423"/>
                </a:lnTo>
                <a:lnTo>
                  <a:pt x="0" y="511423"/>
                </a:lnTo>
                <a:close/>
              </a:path>
            </a:pathLst>
          </a:custGeom>
          <a:gradFill>
            <a:gsLst>
              <a:gs pos="48500">
                <a:srgbClr val="00B050"/>
              </a:gs>
              <a:gs pos="97000">
                <a:srgbClr val="FFFF00"/>
              </a:gs>
              <a:gs pos="0">
                <a:srgbClr val="FF0000"/>
              </a:gs>
            </a:gsLst>
            <a:lin ang="0" scaled="1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ECEC13A-7AE7-6D3E-9459-672270D4ACB1}"/>
              </a:ext>
            </a:extLst>
          </p:cNvPr>
          <p:cNvSpPr/>
          <p:nvPr/>
        </p:nvSpPr>
        <p:spPr>
          <a:xfrm>
            <a:off x="1600200" y="6939629"/>
            <a:ext cx="5105400" cy="1564062"/>
          </a:xfrm>
          <a:prstGeom prst="roundRect">
            <a:avLst>
              <a:gd name="adj" fmla="val 50000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altLang="en-US" sz="3200" b="1" kern="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kern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altLang="en-US" sz="20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(ID:XXXXXXXXXXXXXXXXX)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altLang="en-US" sz="20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(ID: XXXXXXXXXXXXXXXXX)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altLang="en-US" sz="20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(ID:XXXXXXXXXXXXXXXXX)</a:t>
            </a:r>
          </a:p>
          <a:p>
            <a:pPr algn="ctr"/>
            <a:endParaRPr lang="en-US" altLang="en-US" sz="2000" b="1" kern="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buFont typeface="+mj-lt"/>
              <a:buAutoNum type="arabicPeriod"/>
            </a:pPr>
            <a:endParaRPr lang="en-US" altLang="en-US" sz="2800" b="1" kern="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20">
            <a:extLst>
              <a:ext uri="{FF2B5EF4-FFF2-40B4-BE49-F238E27FC236}">
                <a16:creationId xmlns:a16="http://schemas.microsoft.com/office/drawing/2014/main" id="{EECEC13A-7AE7-6D3E-9459-672270D4ACB1}"/>
              </a:ext>
            </a:extLst>
          </p:cNvPr>
          <p:cNvSpPr/>
          <p:nvPr/>
        </p:nvSpPr>
        <p:spPr>
          <a:xfrm>
            <a:off x="11463453" y="6956245"/>
            <a:ext cx="5105400" cy="1530831"/>
          </a:xfrm>
          <a:prstGeom prst="roundRect">
            <a:avLst>
              <a:gd name="adj" fmla="val 50000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altLang="en-US" sz="3200" b="1" kern="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kern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Supervised By</a:t>
            </a:r>
          </a:p>
          <a:p>
            <a:r>
              <a:rPr lang="en-US" altLang="en-US" sz="2800" b="1" kern="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Mr. X, </a:t>
            </a:r>
          </a:p>
          <a:p>
            <a:r>
              <a:rPr lang="en-US" altLang="en-US" sz="2800" b="1" kern="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Designation</a:t>
            </a:r>
          </a:p>
          <a:p>
            <a:pPr marL="514350" indent="-514350" algn="ctr">
              <a:buFont typeface="+mj-lt"/>
              <a:buAutoNum type="arabicPeriod"/>
            </a:pPr>
            <a:endParaRPr lang="en-US" altLang="en-US" sz="2800" b="1" kern="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44DFF28A-1786-235F-5444-DAB201220F7E}"/>
              </a:ext>
            </a:extLst>
          </p:cNvPr>
          <p:cNvSpPr/>
          <p:nvPr/>
        </p:nvSpPr>
        <p:spPr>
          <a:xfrm>
            <a:off x="17921" y="9816316"/>
            <a:ext cx="18308179" cy="461665"/>
          </a:xfrm>
          <a:custGeom>
            <a:avLst/>
            <a:gdLst/>
            <a:ahLst/>
            <a:cxnLst/>
            <a:rect l="l" t="t" r="r" b="b"/>
            <a:pathLst>
              <a:path w="18288000" h="511809">
                <a:moveTo>
                  <a:pt x="0" y="511423"/>
                </a:moveTo>
                <a:lnTo>
                  <a:pt x="0" y="0"/>
                </a:lnTo>
                <a:lnTo>
                  <a:pt x="18287999" y="0"/>
                </a:lnTo>
                <a:lnTo>
                  <a:pt x="18287999" y="511423"/>
                </a:lnTo>
                <a:lnTo>
                  <a:pt x="0" y="511423"/>
                </a:lnTo>
                <a:close/>
              </a:path>
            </a:pathLst>
          </a:custGeom>
          <a:gradFill flip="none" rotWithShape="1">
            <a:gsLst>
              <a:gs pos="80000">
                <a:srgbClr val="004101"/>
              </a:gs>
              <a:gs pos="15000">
                <a:srgbClr val="004101"/>
              </a:gs>
              <a:gs pos="97000">
                <a:schemeClr val="bg1"/>
              </a:gs>
              <a:gs pos="0">
                <a:schemeClr val="bg1"/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6C201C-BB6F-C29E-560A-E0F0BF69F797}"/>
              </a:ext>
            </a:extLst>
          </p:cNvPr>
          <p:cNvSpPr txBox="1"/>
          <p:nvPr/>
        </p:nvSpPr>
        <p:spPr>
          <a:xfrm>
            <a:off x="152400" y="9801253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Date: 4</a:t>
            </a:r>
            <a:r>
              <a:rPr lang="en-US" sz="2400" b="1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June, 2024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A8C5E2-30F5-984F-78F7-B55735485575}"/>
              </a:ext>
            </a:extLst>
          </p:cNvPr>
          <p:cNvSpPr txBox="1"/>
          <p:nvPr/>
        </p:nvSpPr>
        <p:spPr>
          <a:xfrm>
            <a:off x="12573000" y="9776163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Venue : Simulation Lab (Room No : 512P)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937B02D2-3E44-618E-9AEC-F68A058A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76200"/>
            <a:ext cx="11368088" cy="1268343"/>
          </a:xfrm>
          <a:prstGeom prst="roundRect">
            <a:avLst>
              <a:gd name="adj" fmla="val 16667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Milestone &amp; Gantt Chart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25A9A9-0BC7-47B6-87E9-36754E8C88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C6F6932-81B6-402D-94D5-1A8CB1E83171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F2378E-C094-8D94-931F-E80D7951E6E2}"/>
              </a:ext>
            </a:extLst>
          </p:cNvPr>
          <p:cNvSpPr txBox="1"/>
          <p:nvPr/>
        </p:nvSpPr>
        <p:spPr>
          <a:xfrm>
            <a:off x="1828800" y="3301457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your project milestone and Gantt Chart in Tabular form</a:t>
            </a:r>
          </a:p>
        </p:txBody>
      </p:sp>
    </p:spTree>
    <p:extLst>
      <p:ext uri="{BB962C8B-B14F-4D97-AF65-F5344CB8AC3E}">
        <p14:creationId xmlns:p14="http://schemas.microsoft.com/office/powerpoint/2010/main" val="382056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937B02D2-3E44-618E-9AEC-F68A058A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76200"/>
            <a:ext cx="3824288" cy="1268343"/>
          </a:xfrm>
          <a:prstGeom prst="roundRect">
            <a:avLst>
              <a:gd name="adj" fmla="val 16667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Budget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25A9A9-0BC7-47B6-87E9-36754E8C88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C6F6932-81B6-402D-94D5-1A8CB1E83171}" type="datetime1">
              <a:rPr lang="en-US" smtClean="0"/>
              <a:t>5/30/2024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5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937B02D2-3E44-618E-9AEC-F68A058A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76200"/>
            <a:ext cx="4357688" cy="1268343"/>
          </a:xfrm>
          <a:prstGeom prst="roundRect">
            <a:avLst>
              <a:gd name="adj" fmla="val 16667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Conclusion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25A9A9-0BC7-47B6-87E9-36754E8C88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C6F6932-81B6-402D-94D5-1A8CB1E83171}" type="datetime1">
              <a:rPr lang="en-US" smtClean="0"/>
              <a:t>5/30/2024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05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937B02D2-3E44-618E-9AEC-F68A058A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76200"/>
            <a:ext cx="4586288" cy="1268343"/>
          </a:xfrm>
          <a:prstGeom prst="roundRect">
            <a:avLst>
              <a:gd name="adj" fmla="val 16667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References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25A9A9-0BC7-47B6-87E9-36754E8C88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C6F6932-81B6-402D-94D5-1A8CB1E83171}" type="datetime1">
              <a:rPr lang="en-US" smtClean="0"/>
              <a:t>5/30/2024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26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5">
            <a:extLst>
              <a:ext uri="{FF2B5EF4-FFF2-40B4-BE49-F238E27FC236}">
                <a16:creationId xmlns:a16="http://schemas.microsoft.com/office/drawing/2014/main" id="{52BC42C7-018B-4EBB-8EAA-69D8E82BE4F4}"/>
              </a:ext>
            </a:extLst>
          </p:cNvPr>
          <p:cNvSpPr/>
          <p:nvPr/>
        </p:nvSpPr>
        <p:spPr>
          <a:xfrm>
            <a:off x="13855" y="1472170"/>
            <a:ext cx="18288000" cy="24130"/>
          </a:xfrm>
          <a:custGeom>
            <a:avLst/>
            <a:gdLst/>
            <a:ahLst/>
            <a:cxnLst/>
            <a:rect l="l" t="t" r="r" b="b"/>
            <a:pathLst>
              <a:path w="18288000" h="24130">
                <a:moveTo>
                  <a:pt x="0" y="23540"/>
                </a:moveTo>
                <a:lnTo>
                  <a:pt x="18288000" y="0"/>
                </a:lnTo>
              </a:path>
            </a:pathLst>
          </a:custGeom>
          <a:ln w="76200">
            <a:solidFill>
              <a:srgbClr val="1683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E3B03EAD-0815-4EDD-8370-49EE806648D0}"/>
              </a:ext>
            </a:extLst>
          </p:cNvPr>
          <p:cNvSpPr/>
          <p:nvPr/>
        </p:nvSpPr>
        <p:spPr>
          <a:xfrm>
            <a:off x="0" y="9775191"/>
            <a:ext cx="18288000" cy="511809"/>
          </a:xfrm>
          <a:custGeom>
            <a:avLst/>
            <a:gdLst/>
            <a:ahLst/>
            <a:cxnLst/>
            <a:rect l="l" t="t" r="r" b="b"/>
            <a:pathLst>
              <a:path w="18288000" h="511809">
                <a:moveTo>
                  <a:pt x="0" y="511423"/>
                </a:moveTo>
                <a:lnTo>
                  <a:pt x="0" y="0"/>
                </a:lnTo>
                <a:lnTo>
                  <a:pt x="18287999" y="0"/>
                </a:lnTo>
                <a:lnTo>
                  <a:pt x="18287999" y="511423"/>
                </a:lnTo>
                <a:lnTo>
                  <a:pt x="0" y="511423"/>
                </a:lnTo>
                <a:close/>
              </a:path>
            </a:pathLst>
          </a:custGeom>
          <a:solidFill>
            <a:srgbClr val="004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17FC783-9EB3-4C67-87BA-9D76C7F1D8A3}"/>
              </a:ext>
            </a:extLst>
          </p:cNvPr>
          <p:cNvSpPr/>
          <p:nvPr/>
        </p:nvSpPr>
        <p:spPr>
          <a:xfrm>
            <a:off x="4572000" y="3543300"/>
            <a:ext cx="8087016" cy="3023870"/>
          </a:xfrm>
          <a:prstGeom prst="roundRect">
            <a:avLst/>
          </a:prstGeom>
          <a:solidFill>
            <a:srgbClr val="004101"/>
          </a:solid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Thank you</a:t>
            </a:r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id="{AA4DFE66-7C99-43E0-A407-B3BC9EE36188}"/>
              </a:ext>
            </a:extLst>
          </p:cNvPr>
          <p:cNvSpPr/>
          <p:nvPr/>
        </p:nvSpPr>
        <p:spPr>
          <a:xfrm>
            <a:off x="16849726" y="0"/>
            <a:ext cx="1438274" cy="1409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941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BE392E1C-CDBB-182C-C8D2-4D5BA01C5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0"/>
            <a:ext cx="3900488" cy="1306443"/>
          </a:xfrm>
          <a:prstGeom prst="roundRect">
            <a:avLst>
              <a:gd name="adj" fmla="val 35549"/>
            </a:avLst>
          </a:prstGeom>
          <a:solidFill>
            <a:srgbClr val="226A45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0" rIns="90000" bIns="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Outline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1B2E22-8F50-C38D-7D2C-924B3A562749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117668" y="9791700"/>
            <a:ext cx="1230829" cy="307777"/>
          </a:xfrm>
        </p:spPr>
        <p:txBody>
          <a:bodyPr/>
          <a:lstStyle/>
          <a:p>
            <a:fld id="{D2554C66-EAAD-40FC-BD42-37492B3A27C5}" type="datetime1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12" name="Google Shape;174;p18"/>
          <p:cNvSpPr txBox="1">
            <a:spLocks/>
          </p:cNvSpPr>
          <p:nvPr/>
        </p:nvSpPr>
        <p:spPr>
          <a:xfrm>
            <a:off x="10363200" y="2081891"/>
            <a:ext cx="7159928" cy="108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EEE 3100: Title of the Presentation</a:t>
            </a:r>
          </a:p>
        </p:txBody>
      </p:sp>
      <p:pic>
        <p:nvPicPr>
          <p:cNvPr id="13" name="Google Shape;173;p18" descr="Fig. 1"/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61669" y="2930396"/>
            <a:ext cx="7251493" cy="5428341"/>
          </a:xfrm>
          <a:prstGeom prst="roundRect">
            <a:avLst>
              <a:gd name="adj" fmla="val 8594"/>
            </a:avLst>
          </a:prstGeom>
          <a:solidFill>
            <a:srgbClr val="ECECEC"/>
          </a:solidFill>
          <a:ln>
            <a:noFill/>
          </a:ln>
          <a:effectLst>
            <a:reflection stA="38000" endPos="28000" dist="5000" dir="5400000" sy="-100000" algn="bl" rotWithShape="0"/>
          </a:effec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42D3B60F-DE5F-F146-86DD-9D979585997A}"/>
              </a:ext>
            </a:extLst>
          </p:cNvPr>
          <p:cNvGrpSpPr/>
          <p:nvPr/>
        </p:nvGrpSpPr>
        <p:grpSpPr>
          <a:xfrm>
            <a:off x="125042" y="1894082"/>
            <a:ext cx="7820570" cy="7500967"/>
            <a:chOff x="953126" y="1571422"/>
            <a:chExt cx="7820570" cy="750096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65D45A3-324E-1600-B5DF-9EE56562CE05}"/>
                </a:ext>
              </a:extLst>
            </p:cNvPr>
            <p:cNvGrpSpPr/>
            <p:nvPr/>
          </p:nvGrpSpPr>
          <p:grpSpPr>
            <a:xfrm>
              <a:off x="992329" y="2397590"/>
              <a:ext cx="7781367" cy="6674799"/>
              <a:chOff x="992329" y="2397590"/>
              <a:chExt cx="7781367" cy="6674799"/>
            </a:xfrm>
          </p:grpSpPr>
          <p:sp>
            <p:nvSpPr>
              <p:cNvPr id="25" name="Freeform 14">
                <a:extLst>
                  <a:ext uri="{FF2B5EF4-FFF2-40B4-BE49-F238E27FC236}">
                    <a16:creationId xmlns:a16="http://schemas.microsoft.com/office/drawing/2014/main" id="{A6A80D2F-9725-F9F4-7000-A5F521F9C406}"/>
                  </a:ext>
                </a:extLst>
              </p:cNvPr>
              <p:cNvSpPr/>
              <p:nvPr/>
            </p:nvSpPr>
            <p:spPr>
              <a:xfrm>
                <a:off x="1648956" y="2397876"/>
                <a:ext cx="7094220" cy="667468"/>
              </a:xfrm>
              <a:custGeom>
                <a:avLst/>
                <a:gdLst>
                  <a:gd name="connsiteX0" fmla="*/ 0 w 7094220"/>
                  <a:gd name="connsiteY0" fmla="*/ 0 h 667466"/>
                  <a:gd name="connsiteX1" fmla="*/ 6760487 w 7094220"/>
                  <a:gd name="connsiteY1" fmla="*/ 0 h 667466"/>
                  <a:gd name="connsiteX2" fmla="*/ 7094220 w 7094220"/>
                  <a:gd name="connsiteY2" fmla="*/ 333733 h 667466"/>
                  <a:gd name="connsiteX3" fmla="*/ 6760487 w 7094220"/>
                  <a:gd name="connsiteY3" fmla="*/ 667466 h 667466"/>
                  <a:gd name="connsiteX4" fmla="*/ 0 w 7094220"/>
                  <a:gd name="connsiteY4" fmla="*/ 667466 h 667466"/>
                  <a:gd name="connsiteX5" fmla="*/ 0 w 7094220"/>
                  <a:gd name="connsiteY5" fmla="*/ 0 h 667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094220" h="667466">
                    <a:moveTo>
                      <a:pt x="7094220" y="667465"/>
                    </a:moveTo>
                    <a:lnTo>
                      <a:pt x="333733" y="667465"/>
                    </a:lnTo>
                    <a:lnTo>
                      <a:pt x="0" y="333733"/>
                    </a:lnTo>
                    <a:lnTo>
                      <a:pt x="333733" y="1"/>
                    </a:lnTo>
                    <a:lnTo>
                      <a:pt x="7094220" y="1"/>
                    </a:lnTo>
                    <a:lnTo>
                      <a:pt x="7094220" y="667465"/>
                    </a:lnTo>
                    <a:close/>
                  </a:path>
                </a:pathLst>
              </a:cu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61200" tIns="137161" rIns="256032" bIns="137161" numCol="1" spcCol="1270" anchor="ctr" anchorCtr="0">
                <a:noAutofit/>
              </a:bodyPr>
              <a:lstStyle/>
              <a:p>
                <a:pPr lvl="0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dirty="0">
                    <a:solidFill>
                      <a:schemeClr val="tx1"/>
                    </a:solidFill>
                  </a:rPr>
                  <a:t>Review &amp; Problem Statement </a:t>
                </a: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CCA869AC-6992-19DF-765E-60CB0F7E4D48}"/>
                  </a:ext>
                </a:extLst>
              </p:cNvPr>
              <p:cNvSpPr/>
              <p:nvPr/>
            </p:nvSpPr>
            <p:spPr>
              <a:xfrm>
                <a:off x="992329" y="2397590"/>
                <a:ext cx="667466" cy="667466"/>
              </a:xfrm>
              <a:prstGeom prst="ellipse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16">
                <a:extLst>
                  <a:ext uri="{FF2B5EF4-FFF2-40B4-BE49-F238E27FC236}">
                    <a16:creationId xmlns:a16="http://schemas.microsoft.com/office/drawing/2014/main" id="{6519AD56-731D-ED76-5C14-96AF18168A37}"/>
                  </a:ext>
                </a:extLst>
              </p:cNvPr>
              <p:cNvSpPr/>
              <p:nvPr/>
            </p:nvSpPr>
            <p:spPr>
              <a:xfrm>
                <a:off x="1648956" y="3264586"/>
                <a:ext cx="7094220" cy="667468"/>
              </a:xfrm>
              <a:custGeom>
                <a:avLst/>
                <a:gdLst>
                  <a:gd name="connsiteX0" fmla="*/ 0 w 7094220"/>
                  <a:gd name="connsiteY0" fmla="*/ 0 h 667466"/>
                  <a:gd name="connsiteX1" fmla="*/ 6760487 w 7094220"/>
                  <a:gd name="connsiteY1" fmla="*/ 0 h 667466"/>
                  <a:gd name="connsiteX2" fmla="*/ 7094220 w 7094220"/>
                  <a:gd name="connsiteY2" fmla="*/ 333733 h 667466"/>
                  <a:gd name="connsiteX3" fmla="*/ 6760487 w 7094220"/>
                  <a:gd name="connsiteY3" fmla="*/ 667466 h 667466"/>
                  <a:gd name="connsiteX4" fmla="*/ 0 w 7094220"/>
                  <a:gd name="connsiteY4" fmla="*/ 667466 h 667466"/>
                  <a:gd name="connsiteX5" fmla="*/ 0 w 7094220"/>
                  <a:gd name="connsiteY5" fmla="*/ 0 h 667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094220" h="667466">
                    <a:moveTo>
                      <a:pt x="7094220" y="667465"/>
                    </a:moveTo>
                    <a:lnTo>
                      <a:pt x="333733" y="667465"/>
                    </a:lnTo>
                    <a:lnTo>
                      <a:pt x="0" y="333733"/>
                    </a:lnTo>
                    <a:lnTo>
                      <a:pt x="333733" y="1"/>
                    </a:lnTo>
                    <a:lnTo>
                      <a:pt x="7094220" y="1"/>
                    </a:lnTo>
                    <a:lnTo>
                      <a:pt x="7094220" y="667465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61200" tIns="137161" rIns="256032" bIns="137161" numCol="1" spcCol="1270" anchor="ctr" anchorCtr="0">
                <a:noAutofit/>
              </a:bodyPr>
              <a:lstStyle/>
              <a:p>
                <a:pPr lvl="0" algn="l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dirty="0">
                    <a:solidFill>
                      <a:schemeClr val="tx1"/>
                    </a:solidFill>
                  </a:rPr>
                  <a:t>Objectives</a:t>
                </a:r>
                <a:endParaRPr lang="en-US" sz="3600" b="1" kern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F7B54417-1E67-F1C2-15FE-5A7E4978C90E}"/>
                  </a:ext>
                </a:extLst>
              </p:cNvPr>
              <p:cNvSpPr/>
              <p:nvPr/>
            </p:nvSpPr>
            <p:spPr>
              <a:xfrm>
                <a:off x="1028913" y="3264507"/>
                <a:ext cx="667466" cy="66746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18">
                <a:extLst>
                  <a:ext uri="{FF2B5EF4-FFF2-40B4-BE49-F238E27FC236}">
                    <a16:creationId xmlns:a16="http://schemas.microsoft.com/office/drawing/2014/main" id="{0FAEB9B0-DDE8-7F45-40E0-894F0345C9B8}"/>
                  </a:ext>
                </a:extLst>
              </p:cNvPr>
              <p:cNvSpPr/>
              <p:nvPr/>
            </p:nvSpPr>
            <p:spPr>
              <a:xfrm>
                <a:off x="1650446" y="4162894"/>
                <a:ext cx="7094220" cy="667467"/>
              </a:xfrm>
              <a:custGeom>
                <a:avLst/>
                <a:gdLst>
                  <a:gd name="connsiteX0" fmla="*/ 0 w 7094220"/>
                  <a:gd name="connsiteY0" fmla="*/ 0 h 667466"/>
                  <a:gd name="connsiteX1" fmla="*/ 6760487 w 7094220"/>
                  <a:gd name="connsiteY1" fmla="*/ 0 h 667466"/>
                  <a:gd name="connsiteX2" fmla="*/ 7094220 w 7094220"/>
                  <a:gd name="connsiteY2" fmla="*/ 333733 h 667466"/>
                  <a:gd name="connsiteX3" fmla="*/ 6760487 w 7094220"/>
                  <a:gd name="connsiteY3" fmla="*/ 667466 h 667466"/>
                  <a:gd name="connsiteX4" fmla="*/ 0 w 7094220"/>
                  <a:gd name="connsiteY4" fmla="*/ 667466 h 667466"/>
                  <a:gd name="connsiteX5" fmla="*/ 0 w 7094220"/>
                  <a:gd name="connsiteY5" fmla="*/ 0 h 667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094220" h="667466">
                    <a:moveTo>
                      <a:pt x="7094220" y="667465"/>
                    </a:moveTo>
                    <a:lnTo>
                      <a:pt x="333733" y="667465"/>
                    </a:lnTo>
                    <a:lnTo>
                      <a:pt x="0" y="333733"/>
                    </a:lnTo>
                    <a:lnTo>
                      <a:pt x="333733" y="1"/>
                    </a:lnTo>
                    <a:lnTo>
                      <a:pt x="7094220" y="1"/>
                    </a:lnTo>
                    <a:lnTo>
                      <a:pt x="7094220" y="667465"/>
                    </a:lnTo>
                    <a:close/>
                  </a:path>
                </a:pathLst>
              </a:cu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61200" tIns="137161" rIns="256032" bIns="137160" numCol="1" spcCol="1270" anchor="ctr" anchorCtr="0">
                <a:noAutofit/>
              </a:bodyPr>
              <a:lstStyle/>
              <a:p>
                <a:pPr lvl="0" algn="l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>
                    <a:solidFill>
                      <a:schemeClr val="tx1"/>
                    </a:solidFill>
                  </a:rPr>
                  <a:t>Methodology  </a:t>
                </a: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F752A7AA-5078-D616-0C55-5AB85D176C8B}"/>
                  </a:ext>
                </a:extLst>
              </p:cNvPr>
              <p:cNvSpPr/>
              <p:nvPr/>
            </p:nvSpPr>
            <p:spPr>
              <a:xfrm>
                <a:off x="1028913" y="4162895"/>
                <a:ext cx="667466" cy="667466"/>
              </a:xfrm>
              <a:prstGeom prst="ellipse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20">
                <a:extLst>
                  <a:ext uri="{FF2B5EF4-FFF2-40B4-BE49-F238E27FC236}">
                    <a16:creationId xmlns:a16="http://schemas.microsoft.com/office/drawing/2014/main" id="{ACE95654-0261-4BEE-3B11-E18558C8A703}"/>
                  </a:ext>
                </a:extLst>
              </p:cNvPr>
              <p:cNvSpPr/>
              <p:nvPr/>
            </p:nvSpPr>
            <p:spPr>
              <a:xfrm>
                <a:off x="1650446" y="4946718"/>
                <a:ext cx="7094220" cy="667467"/>
              </a:xfrm>
              <a:custGeom>
                <a:avLst/>
                <a:gdLst>
                  <a:gd name="connsiteX0" fmla="*/ 0 w 7094220"/>
                  <a:gd name="connsiteY0" fmla="*/ 0 h 667466"/>
                  <a:gd name="connsiteX1" fmla="*/ 6760487 w 7094220"/>
                  <a:gd name="connsiteY1" fmla="*/ 0 h 667466"/>
                  <a:gd name="connsiteX2" fmla="*/ 7094220 w 7094220"/>
                  <a:gd name="connsiteY2" fmla="*/ 333733 h 667466"/>
                  <a:gd name="connsiteX3" fmla="*/ 6760487 w 7094220"/>
                  <a:gd name="connsiteY3" fmla="*/ 667466 h 667466"/>
                  <a:gd name="connsiteX4" fmla="*/ 0 w 7094220"/>
                  <a:gd name="connsiteY4" fmla="*/ 667466 h 667466"/>
                  <a:gd name="connsiteX5" fmla="*/ 0 w 7094220"/>
                  <a:gd name="connsiteY5" fmla="*/ 0 h 667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094220" h="667466">
                    <a:moveTo>
                      <a:pt x="7094220" y="667465"/>
                    </a:moveTo>
                    <a:lnTo>
                      <a:pt x="333733" y="667465"/>
                    </a:lnTo>
                    <a:lnTo>
                      <a:pt x="0" y="333733"/>
                    </a:lnTo>
                    <a:lnTo>
                      <a:pt x="333733" y="1"/>
                    </a:lnTo>
                    <a:lnTo>
                      <a:pt x="7094220" y="1"/>
                    </a:lnTo>
                    <a:lnTo>
                      <a:pt x="7094220" y="667465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61200" tIns="137161" rIns="256032" bIns="137160" numCol="1" spcCol="1270" anchor="ctr" anchorCtr="0">
                <a:noAutofit/>
              </a:bodyPr>
              <a:lstStyle/>
              <a:p>
                <a:pPr lvl="0" algn="l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>
                    <a:solidFill>
                      <a:schemeClr val="tx1"/>
                    </a:solidFill>
                  </a:rPr>
                  <a:t>Project Design &amp; Development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C47F1096-DF7E-A517-F712-AD3664E8DF67}"/>
                  </a:ext>
                </a:extLst>
              </p:cNvPr>
              <p:cNvSpPr/>
              <p:nvPr/>
            </p:nvSpPr>
            <p:spPr>
              <a:xfrm>
                <a:off x="1028913" y="4946719"/>
                <a:ext cx="667466" cy="66746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36">
                <a:extLst>
                  <a:ext uri="{FF2B5EF4-FFF2-40B4-BE49-F238E27FC236}">
                    <a16:creationId xmlns:a16="http://schemas.microsoft.com/office/drawing/2014/main" id="{42CC8A79-D7D3-5127-5644-40158D44130B}"/>
                  </a:ext>
                </a:extLst>
              </p:cNvPr>
              <p:cNvSpPr/>
              <p:nvPr/>
            </p:nvSpPr>
            <p:spPr>
              <a:xfrm>
                <a:off x="1648956" y="5864716"/>
                <a:ext cx="7094220" cy="667467"/>
              </a:xfrm>
              <a:custGeom>
                <a:avLst/>
                <a:gdLst>
                  <a:gd name="connsiteX0" fmla="*/ 0 w 7094220"/>
                  <a:gd name="connsiteY0" fmla="*/ 0 h 667466"/>
                  <a:gd name="connsiteX1" fmla="*/ 6760487 w 7094220"/>
                  <a:gd name="connsiteY1" fmla="*/ 0 h 667466"/>
                  <a:gd name="connsiteX2" fmla="*/ 7094220 w 7094220"/>
                  <a:gd name="connsiteY2" fmla="*/ 333733 h 667466"/>
                  <a:gd name="connsiteX3" fmla="*/ 6760487 w 7094220"/>
                  <a:gd name="connsiteY3" fmla="*/ 667466 h 667466"/>
                  <a:gd name="connsiteX4" fmla="*/ 0 w 7094220"/>
                  <a:gd name="connsiteY4" fmla="*/ 667466 h 667466"/>
                  <a:gd name="connsiteX5" fmla="*/ 0 w 7094220"/>
                  <a:gd name="connsiteY5" fmla="*/ 0 h 667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094220" h="667466">
                    <a:moveTo>
                      <a:pt x="7094220" y="667465"/>
                    </a:moveTo>
                    <a:lnTo>
                      <a:pt x="333733" y="667465"/>
                    </a:lnTo>
                    <a:lnTo>
                      <a:pt x="0" y="333733"/>
                    </a:lnTo>
                    <a:lnTo>
                      <a:pt x="333733" y="1"/>
                    </a:lnTo>
                    <a:lnTo>
                      <a:pt x="7094220" y="1"/>
                    </a:lnTo>
                    <a:lnTo>
                      <a:pt x="7094220" y="667465"/>
                    </a:lnTo>
                    <a:close/>
                  </a:path>
                </a:pathLst>
              </a:cu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61200" tIns="137161" rIns="256032" bIns="137160" numCol="1" spcCol="1270" anchor="ctr" anchorCtr="0">
                <a:noAutofit/>
              </a:bodyPr>
              <a:lstStyle/>
              <a:p>
                <a:pPr lvl="0" algn="l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>
                    <a:solidFill>
                      <a:schemeClr val="tx1"/>
                    </a:solidFill>
                  </a:rPr>
                  <a:t>Noble Features of This Project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3B5D3773-841C-5CCD-B13F-2FF13CE30DB6}"/>
                  </a:ext>
                </a:extLst>
              </p:cNvPr>
              <p:cNvSpPr/>
              <p:nvPr/>
            </p:nvSpPr>
            <p:spPr>
              <a:xfrm>
                <a:off x="1055418" y="5864717"/>
                <a:ext cx="667466" cy="667466"/>
              </a:xfrm>
              <a:prstGeom prst="ellipse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38">
                <a:extLst>
                  <a:ext uri="{FF2B5EF4-FFF2-40B4-BE49-F238E27FC236}">
                    <a16:creationId xmlns:a16="http://schemas.microsoft.com/office/drawing/2014/main" id="{CCB746D0-55A4-FB33-32B4-605A5D38F016}"/>
                  </a:ext>
                </a:extLst>
              </p:cNvPr>
              <p:cNvSpPr/>
              <p:nvPr/>
            </p:nvSpPr>
            <p:spPr>
              <a:xfrm>
                <a:off x="1648956" y="6731426"/>
                <a:ext cx="7094220" cy="667467"/>
              </a:xfrm>
              <a:custGeom>
                <a:avLst/>
                <a:gdLst>
                  <a:gd name="connsiteX0" fmla="*/ 0 w 7094220"/>
                  <a:gd name="connsiteY0" fmla="*/ 0 h 667466"/>
                  <a:gd name="connsiteX1" fmla="*/ 6760487 w 7094220"/>
                  <a:gd name="connsiteY1" fmla="*/ 0 h 667466"/>
                  <a:gd name="connsiteX2" fmla="*/ 7094220 w 7094220"/>
                  <a:gd name="connsiteY2" fmla="*/ 333733 h 667466"/>
                  <a:gd name="connsiteX3" fmla="*/ 6760487 w 7094220"/>
                  <a:gd name="connsiteY3" fmla="*/ 667466 h 667466"/>
                  <a:gd name="connsiteX4" fmla="*/ 0 w 7094220"/>
                  <a:gd name="connsiteY4" fmla="*/ 667466 h 667466"/>
                  <a:gd name="connsiteX5" fmla="*/ 0 w 7094220"/>
                  <a:gd name="connsiteY5" fmla="*/ 0 h 667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094220" h="667466">
                    <a:moveTo>
                      <a:pt x="7094220" y="667465"/>
                    </a:moveTo>
                    <a:lnTo>
                      <a:pt x="333733" y="667465"/>
                    </a:lnTo>
                    <a:lnTo>
                      <a:pt x="0" y="333733"/>
                    </a:lnTo>
                    <a:lnTo>
                      <a:pt x="333733" y="1"/>
                    </a:lnTo>
                    <a:lnTo>
                      <a:pt x="7094220" y="1"/>
                    </a:lnTo>
                    <a:lnTo>
                      <a:pt x="7094220" y="667465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61200" tIns="137161" rIns="256032" bIns="137160" numCol="1" spcCol="1270" anchor="ctr" anchorCtr="0">
                <a:noAutofit/>
              </a:bodyPr>
              <a:lstStyle/>
              <a:p>
                <a:pPr lvl="0" algn="l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>
                    <a:solidFill>
                      <a:schemeClr val="tx1"/>
                    </a:solidFill>
                  </a:rPr>
                  <a:t>Milesto</a:t>
                </a:r>
                <a:r>
                  <a:rPr lang="en-US" sz="3600" b="1" dirty="0">
                    <a:solidFill>
                      <a:schemeClr val="tx1"/>
                    </a:solidFill>
                  </a:rPr>
                  <a:t>ne and Gantt Chart</a:t>
                </a:r>
                <a:endParaRPr lang="en-US" sz="3600" b="1" kern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6A0BB580-0403-96B5-86E9-9DFDBAB748E5}"/>
                  </a:ext>
                </a:extLst>
              </p:cNvPr>
              <p:cNvSpPr/>
              <p:nvPr/>
            </p:nvSpPr>
            <p:spPr>
              <a:xfrm>
                <a:off x="1055418" y="6731427"/>
                <a:ext cx="667466" cy="66746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FDA5B39-DDAB-A217-BEE8-7682D85900F3}"/>
                  </a:ext>
                </a:extLst>
              </p:cNvPr>
              <p:cNvSpPr txBox="1"/>
              <p:nvPr/>
            </p:nvSpPr>
            <p:spPr>
              <a:xfrm>
                <a:off x="1158478" y="2413924"/>
                <a:ext cx="42624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2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21580BC-CEEB-29F6-3159-6AD6FF130573}"/>
                  </a:ext>
                </a:extLst>
              </p:cNvPr>
              <p:cNvSpPr txBox="1"/>
              <p:nvPr/>
            </p:nvSpPr>
            <p:spPr>
              <a:xfrm>
                <a:off x="1199529" y="3277893"/>
                <a:ext cx="42624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3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1ACA3F4-37F2-1DE5-F37A-CD2342EC4807}"/>
                  </a:ext>
                </a:extLst>
              </p:cNvPr>
              <p:cNvSpPr txBox="1"/>
              <p:nvPr/>
            </p:nvSpPr>
            <p:spPr>
              <a:xfrm>
                <a:off x="1158478" y="4189735"/>
                <a:ext cx="42624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4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29B855C-E139-93BB-EA32-000B70240F32}"/>
                  </a:ext>
                </a:extLst>
              </p:cNvPr>
              <p:cNvSpPr txBox="1"/>
              <p:nvPr/>
            </p:nvSpPr>
            <p:spPr>
              <a:xfrm>
                <a:off x="1199529" y="4980745"/>
                <a:ext cx="42624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5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F26EEE0-CC22-4A7F-CE71-B370752408F5}"/>
                  </a:ext>
                </a:extLst>
              </p:cNvPr>
              <p:cNvSpPr txBox="1"/>
              <p:nvPr/>
            </p:nvSpPr>
            <p:spPr>
              <a:xfrm>
                <a:off x="1199529" y="5881757"/>
                <a:ext cx="42624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6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29D9931A-0B64-69B5-689C-AD68C0C28E07}"/>
                  </a:ext>
                </a:extLst>
              </p:cNvPr>
              <p:cNvSpPr txBox="1"/>
              <p:nvPr/>
            </p:nvSpPr>
            <p:spPr>
              <a:xfrm>
                <a:off x="1199529" y="6778056"/>
                <a:ext cx="42624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7</a:t>
                </a: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F9EFE81C-3009-1B75-9A68-56ACC7833E1D}"/>
                  </a:ext>
                </a:extLst>
              </p:cNvPr>
              <p:cNvSpPr/>
              <p:nvPr/>
            </p:nvSpPr>
            <p:spPr>
              <a:xfrm>
                <a:off x="1012008" y="7469667"/>
                <a:ext cx="667466" cy="667466"/>
              </a:xfrm>
              <a:prstGeom prst="ellipse">
                <a:avLst/>
              </a:prstGeom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A720F764-DEFD-99DC-C3E6-64DA9D8E1551}"/>
                  </a:ext>
                </a:extLst>
              </p:cNvPr>
              <p:cNvGrpSpPr/>
              <p:nvPr/>
            </p:nvGrpSpPr>
            <p:grpSpPr>
              <a:xfrm>
                <a:off x="1679476" y="8358737"/>
                <a:ext cx="7094220" cy="667466"/>
                <a:chOff x="1953756" y="4336333"/>
                <a:chExt cx="7094220" cy="667466"/>
              </a:xfrm>
              <a:scene3d>
                <a:camera prst="orthographicFront"/>
                <a:lightRig rig="threePt" dir="t"/>
              </a:scene3d>
            </p:grpSpPr>
            <p:sp>
              <p:nvSpPr>
                <p:cNvPr id="64" name="Pentagon 23">
                  <a:extLst>
                    <a:ext uri="{FF2B5EF4-FFF2-40B4-BE49-F238E27FC236}">
                      <a16:creationId xmlns:a16="http://schemas.microsoft.com/office/drawing/2014/main" id="{7B7E377A-B4D7-A2C0-5D16-D5F667BAD033}"/>
                    </a:ext>
                  </a:extLst>
                </p:cNvPr>
                <p:cNvSpPr/>
                <p:nvPr/>
              </p:nvSpPr>
              <p:spPr>
                <a:xfrm rot="10800000">
                  <a:off x="1953756" y="4336333"/>
                  <a:ext cx="7094220" cy="667466"/>
                </a:xfrm>
                <a:prstGeom prst="homePlate">
                  <a:avLst/>
                </a:prstGeom>
                <a:solidFill>
                  <a:schemeClr val="accent6">
                    <a:lumMod val="75000"/>
                  </a:schemeClr>
                </a:solidFill>
                <a:sp3d>
                  <a:bevelT w="152400" h="50800" prst="softRound"/>
                </a:sp3d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" name="Pentagon 4">
                  <a:extLst>
                    <a:ext uri="{FF2B5EF4-FFF2-40B4-BE49-F238E27FC236}">
                      <a16:creationId xmlns:a16="http://schemas.microsoft.com/office/drawing/2014/main" id="{407A3497-B0B1-D8AE-8CE1-67F1B0B9B9F1}"/>
                    </a:ext>
                  </a:extLst>
                </p:cNvPr>
                <p:cNvSpPr txBox="1"/>
                <p:nvPr/>
              </p:nvSpPr>
              <p:spPr>
                <a:xfrm>
                  <a:off x="2070641" y="4473896"/>
                  <a:ext cx="6927354" cy="239762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94334" tIns="137160" rIns="256032" bIns="137160" numCol="1" spcCol="1270" anchor="ctr" anchorCtr="0">
                  <a:noAutofit/>
                </a:bodyPr>
                <a:lstStyle/>
                <a:p>
                  <a:pPr lvl="0" algn="l" defTabSz="1600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3600" b="1" dirty="0">
                      <a:solidFill>
                        <a:schemeClr val="tx1"/>
                      </a:solidFill>
                    </a:rPr>
                    <a:t>Conclusion</a:t>
                  </a:r>
                  <a:endParaRPr lang="en-US" sz="3600" b="1" kern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A66243C-8264-E515-A158-9BCDDAD3B5AF}"/>
                  </a:ext>
                </a:extLst>
              </p:cNvPr>
              <p:cNvSpPr/>
              <p:nvPr/>
            </p:nvSpPr>
            <p:spPr>
              <a:xfrm>
                <a:off x="1037867" y="8404923"/>
                <a:ext cx="667466" cy="66746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99F27BA7-DB3B-CDC3-7239-2E1425F80322}"/>
                  </a:ext>
                </a:extLst>
              </p:cNvPr>
              <p:cNvGrpSpPr/>
              <p:nvPr/>
            </p:nvGrpSpPr>
            <p:grpSpPr>
              <a:xfrm>
                <a:off x="1679475" y="7466842"/>
                <a:ext cx="7094220" cy="686591"/>
                <a:chOff x="1953756" y="3469623"/>
                <a:chExt cx="7094220" cy="686591"/>
              </a:xfrm>
              <a:scene3d>
                <a:camera prst="orthographicFront"/>
                <a:lightRig rig="threePt" dir="t"/>
              </a:scene3d>
            </p:grpSpPr>
            <p:sp>
              <p:nvSpPr>
                <p:cNvPr id="62" name="Pentagon 30">
                  <a:extLst>
                    <a:ext uri="{FF2B5EF4-FFF2-40B4-BE49-F238E27FC236}">
                      <a16:creationId xmlns:a16="http://schemas.microsoft.com/office/drawing/2014/main" id="{138F284F-433E-169B-5ADF-0990864360BB}"/>
                    </a:ext>
                  </a:extLst>
                </p:cNvPr>
                <p:cNvSpPr/>
                <p:nvPr/>
              </p:nvSpPr>
              <p:spPr>
                <a:xfrm rot="10800000">
                  <a:off x="1953756" y="3469623"/>
                  <a:ext cx="7094220" cy="667466"/>
                </a:xfrm>
                <a:prstGeom prst="homePlate">
                  <a:avLst/>
                </a:prstGeom>
                <a:solidFill>
                  <a:srgbClr val="92D050"/>
                </a:solidFill>
                <a:sp3d>
                  <a:bevelT w="152400" h="50800" prst="softRound"/>
                </a:sp3d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" name="Pentagon 4">
                  <a:extLst>
                    <a:ext uri="{FF2B5EF4-FFF2-40B4-BE49-F238E27FC236}">
                      <a16:creationId xmlns:a16="http://schemas.microsoft.com/office/drawing/2014/main" id="{6B0C9F76-8F7A-727E-5FCE-F7BD9DD32A40}"/>
                    </a:ext>
                  </a:extLst>
                </p:cNvPr>
                <p:cNvSpPr txBox="1"/>
                <p:nvPr/>
              </p:nvSpPr>
              <p:spPr>
                <a:xfrm>
                  <a:off x="2120622" y="3488748"/>
                  <a:ext cx="6927354" cy="667466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94334" tIns="137160" rIns="256032" bIns="137160" numCol="1" spcCol="1270" anchor="ctr" anchorCtr="0">
                  <a:noAutofit/>
                </a:bodyPr>
                <a:lstStyle/>
                <a:p>
                  <a:pPr marL="0" lvl="0" indent="0" algn="l" defTabSz="1600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3600" b="1" dirty="0">
                      <a:solidFill>
                        <a:schemeClr val="tx1"/>
                      </a:solidFill>
                    </a:rPr>
                    <a:t>Budget </a:t>
                  </a:r>
                  <a:endParaRPr lang="en-US" sz="3600" b="1" kern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7232C01-6F3F-3AC7-674C-9D55C8B213D8}"/>
                  </a:ext>
                </a:extLst>
              </p:cNvPr>
              <p:cNvSpPr txBox="1"/>
              <p:nvPr/>
            </p:nvSpPr>
            <p:spPr>
              <a:xfrm rot="16200000" flipH="1" flipV="1">
                <a:off x="962738" y="7603989"/>
                <a:ext cx="615553" cy="431423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pPr algn="r"/>
                <a:r>
                  <a:rPr lang="en-US" sz="2800" b="1" dirty="0"/>
                  <a:t>8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6CA112B-8588-9D62-6423-498E0CAD3991}"/>
                  </a:ext>
                </a:extLst>
              </p:cNvPr>
              <p:cNvSpPr txBox="1"/>
              <p:nvPr/>
            </p:nvSpPr>
            <p:spPr>
              <a:xfrm>
                <a:off x="1166995" y="8496300"/>
                <a:ext cx="51247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9</a:t>
                </a: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D55C1B7-EEDD-1B66-6958-3B14A692056D}"/>
                </a:ext>
              </a:extLst>
            </p:cNvPr>
            <p:cNvGrpSpPr/>
            <p:nvPr/>
          </p:nvGrpSpPr>
          <p:grpSpPr>
            <a:xfrm>
              <a:off x="1629495" y="1571422"/>
              <a:ext cx="7094220" cy="667466"/>
              <a:chOff x="1953756" y="869493"/>
              <a:chExt cx="7094220" cy="667466"/>
            </a:xfrm>
            <a:scene3d>
              <a:camera prst="orthographicFront"/>
              <a:lightRig rig="threePt" dir="t"/>
            </a:scene3d>
          </p:grpSpPr>
          <p:sp>
            <p:nvSpPr>
              <p:cNvPr id="23" name="Pentagon 27">
                <a:extLst>
                  <a:ext uri="{FF2B5EF4-FFF2-40B4-BE49-F238E27FC236}">
                    <a16:creationId xmlns:a16="http://schemas.microsoft.com/office/drawing/2014/main" id="{B96784D5-771B-247B-7C33-C6CE11EEEA62}"/>
                  </a:ext>
                </a:extLst>
              </p:cNvPr>
              <p:cNvSpPr/>
              <p:nvPr/>
            </p:nvSpPr>
            <p:spPr>
              <a:xfrm rot="10800000">
                <a:off x="1953756" y="869493"/>
                <a:ext cx="7094220" cy="667466"/>
              </a:xfrm>
              <a:prstGeom prst="homePlate">
                <a:avLst/>
              </a:prstGeom>
              <a:solidFill>
                <a:schemeClr val="accent6">
                  <a:lumMod val="75000"/>
                </a:schemeClr>
              </a:solidFill>
              <a:sp3d>
                <a:bevelT w="152400" h="50800" prst="softRound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Pentagon 4">
                <a:extLst>
                  <a:ext uri="{FF2B5EF4-FFF2-40B4-BE49-F238E27FC236}">
                    <a16:creationId xmlns:a16="http://schemas.microsoft.com/office/drawing/2014/main" id="{62D84F9B-FC92-5121-24A9-C1A269E7165F}"/>
                  </a:ext>
                </a:extLst>
              </p:cNvPr>
              <p:cNvSpPr txBox="1"/>
              <p:nvPr/>
            </p:nvSpPr>
            <p:spPr>
              <a:xfrm rot="21600000">
                <a:off x="2120622" y="869493"/>
                <a:ext cx="6927354" cy="667466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94334" tIns="137160" rIns="256032" bIns="137160" numCol="1" spcCol="1270" anchor="ctr" anchorCtr="0">
                <a:noAutofit/>
              </a:bodyPr>
              <a:lstStyle/>
              <a:p>
                <a:pPr lvl="0" algn="l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dirty="0">
                    <a:solidFill>
                      <a:schemeClr val="tx1"/>
                    </a:solidFill>
                  </a:rPr>
                  <a:t>Introduction/Background</a:t>
                </a:r>
                <a:r>
                  <a:rPr lang="en-US" sz="3600" b="1" kern="12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p:grp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A544DDC-2B47-E877-EF95-8F4771FB2782}"/>
                </a:ext>
              </a:extLst>
            </p:cNvPr>
            <p:cNvSpPr/>
            <p:nvPr/>
          </p:nvSpPr>
          <p:spPr>
            <a:xfrm>
              <a:off x="953126" y="1571422"/>
              <a:ext cx="667466" cy="667466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US" sz="2800" b="1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974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937B02D2-3E44-618E-9AEC-F68A058A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76200"/>
            <a:ext cx="4967288" cy="1268343"/>
          </a:xfrm>
          <a:prstGeom prst="roundRect">
            <a:avLst>
              <a:gd name="adj" fmla="val 16667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Introduction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3200" b="1" dirty="0">
              <a:solidFill>
                <a:srgbClr val="D9EE16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3200" b="1" dirty="0">
              <a:solidFill>
                <a:srgbClr val="D9EE1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25A9A9-0BC7-47B6-87E9-36754E8C88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C6F6932-81B6-402D-94D5-1A8CB1E83171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D871D5-0A0E-AC2D-219B-3A518B662685}"/>
              </a:ext>
            </a:extLst>
          </p:cNvPr>
          <p:cNvSpPr txBox="1"/>
          <p:nvPr/>
        </p:nvSpPr>
        <p:spPr>
          <a:xfrm>
            <a:off x="1828800" y="28575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kumimoji="0" lang="en-US" altLang="en-US" sz="3600" dirty="0">
                <a:latin typeface="Times New Roman" panose="02020603050405020304" pitchFamily="18" charset="0"/>
              </a:rPr>
              <a:t>Give short introduction about your project.</a:t>
            </a:r>
          </a:p>
          <a:p>
            <a:pPr marL="45720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kumimoji="0" lang="en-US" altLang="en-US" sz="3600" dirty="0">
                <a:latin typeface="Times New Roman" panose="02020603050405020304" pitchFamily="18" charset="0"/>
              </a:rPr>
              <a:t> Use font 32 or greater so that audience can easily read the text of your slide from far distance.</a:t>
            </a:r>
          </a:p>
          <a:p>
            <a:pPr marL="45720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n-US" altLang="en-US" sz="3600" dirty="0">
                <a:latin typeface="Times New Roman" panose="02020603050405020304" pitchFamily="18" charset="0"/>
              </a:rPr>
              <a:t>Use same type font Like Times New Roman/ Arial for whole slide.</a:t>
            </a:r>
            <a:endParaRPr kumimoji="0" lang="en-US" altLang="en-US" sz="3600" dirty="0">
              <a:latin typeface="Times New Roman" panose="02020603050405020304" pitchFamily="18" charset="0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3724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937B02D2-3E44-618E-9AEC-F68A058A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76200"/>
            <a:ext cx="9844088" cy="1268343"/>
          </a:xfrm>
          <a:prstGeom prst="roundRect">
            <a:avLst>
              <a:gd name="adj" fmla="val 16667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Review of Existing Project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25A9A9-0BC7-47B6-87E9-36754E8C88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C6F6932-81B6-402D-94D5-1A8CB1E83171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31AE2E-3A08-9438-B01C-B23B448DADD4}"/>
              </a:ext>
            </a:extLst>
          </p:cNvPr>
          <p:cNvSpPr txBox="1"/>
          <p:nvPr/>
        </p:nvSpPr>
        <p:spPr>
          <a:xfrm>
            <a:off x="1828800" y="3301457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about the existing project related to your project.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proper citation of image/text that you have reviewed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 their features/nobility </a:t>
            </a:r>
          </a:p>
        </p:txBody>
      </p:sp>
    </p:spTree>
    <p:extLst>
      <p:ext uri="{BB962C8B-B14F-4D97-AF65-F5344CB8AC3E}">
        <p14:creationId xmlns:p14="http://schemas.microsoft.com/office/powerpoint/2010/main" val="274550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937B02D2-3E44-618E-9AEC-F68A058A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76200"/>
            <a:ext cx="7710488" cy="1268343"/>
          </a:xfrm>
          <a:prstGeom prst="roundRect">
            <a:avLst>
              <a:gd name="adj" fmla="val 16667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Problem Statement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25A9A9-0BC7-47B6-87E9-36754E8C88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C6F6932-81B6-402D-94D5-1A8CB1E83171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E60068-48F0-25BA-29E5-C3DBC459AEBC}"/>
              </a:ext>
            </a:extLst>
          </p:cNvPr>
          <p:cNvSpPr txBox="1"/>
          <p:nvPr/>
        </p:nvSpPr>
        <p:spPr>
          <a:xfrm>
            <a:off x="1828800" y="3301457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about the problem that you want to solve in your IDP project which has not been solved properly in existing project.</a:t>
            </a:r>
          </a:p>
        </p:txBody>
      </p:sp>
    </p:spTree>
    <p:extLst>
      <p:ext uri="{BB962C8B-B14F-4D97-AF65-F5344CB8AC3E}">
        <p14:creationId xmlns:p14="http://schemas.microsoft.com/office/powerpoint/2010/main" val="167671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937B02D2-3E44-618E-9AEC-F68A058A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76200"/>
            <a:ext cx="4586288" cy="1268343"/>
          </a:xfrm>
          <a:prstGeom prst="roundRect">
            <a:avLst>
              <a:gd name="adj" fmla="val 16667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Objectives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25A9A9-0BC7-47B6-87E9-36754E8C88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C6F6932-81B6-402D-94D5-1A8CB1E83171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FD01EF-1602-AF70-B426-D82A03E3EB6B}"/>
              </a:ext>
            </a:extLst>
          </p:cNvPr>
          <p:cNvSpPr txBox="1"/>
          <p:nvPr/>
        </p:nvSpPr>
        <p:spPr>
          <a:xfrm>
            <a:off x="1828800" y="3301457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clear and concise objective(s) of your project.</a:t>
            </a:r>
          </a:p>
        </p:txBody>
      </p:sp>
    </p:spTree>
    <p:extLst>
      <p:ext uri="{BB962C8B-B14F-4D97-AF65-F5344CB8AC3E}">
        <p14:creationId xmlns:p14="http://schemas.microsoft.com/office/powerpoint/2010/main" val="217248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937B02D2-3E44-618E-9AEC-F68A058A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76200"/>
            <a:ext cx="5805488" cy="1268343"/>
          </a:xfrm>
          <a:prstGeom prst="roundRect">
            <a:avLst>
              <a:gd name="adj" fmla="val 16667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Methodology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25A9A9-0BC7-47B6-87E9-36754E8C88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C6F6932-81B6-402D-94D5-1A8CB1E83171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D05EA2-0E96-914B-4D0D-BB4A8E9D5A97}"/>
              </a:ext>
            </a:extLst>
          </p:cNvPr>
          <p:cNvSpPr txBox="1"/>
          <p:nvPr/>
        </p:nvSpPr>
        <p:spPr>
          <a:xfrm>
            <a:off x="1828800" y="3301457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section you can write description with proper model no of  the modern/ tools/software/modules that you have used for project.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different methods to develop the project</a:t>
            </a:r>
          </a:p>
        </p:txBody>
      </p:sp>
    </p:spTree>
    <p:extLst>
      <p:ext uri="{BB962C8B-B14F-4D97-AF65-F5344CB8AC3E}">
        <p14:creationId xmlns:p14="http://schemas.microsoft.com/office/powerpoint/2010/main" val="138113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937B02D2-3E44-618E-9AEC-F68A058A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76200"/>
            <a:ext cx="11672888" cy="1268343"/>
          </a:xfrm>
          <a:prstGeom prst="roundRect">
            <a:avLst>
              <a:gd name="adj" fmla="val 16667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Project Design &amp; Development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25A9A9-0BC7-47B6-87E9-36754E8C88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C6F6932-81B6-402D-94D5-1A8CB1E83171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DAE2EB-D9CE-8721-CF57-C63714170EC2}"/>
              </a:ext>
            </a:extLst>
          </p:cNvPr>
          <p:cNvSpPr txBox="1"/>
          <p:nvPr/>
        </p:nvSpPr>
        <p:spPr>
          <a:xfrm>
            <a:off x="1828800" y="3301457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the hardware constructed model/simulation diagram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process with flow chart/ bullet points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figure no and title properly </a:t>
            </a:r>
          </a:p>
        </p:txBody>
      </p:sp>
    </p:spTree>
    <p:extLst>
      <p:ext uri="{BB962C8B-B14F-4D97-AF65-F5344CB8AC3E}">
        <p14:creationId xmlns:p14="http://schemas.microsoft.com/office/powerpoint/2010/main" val="237654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B61B8-162D-08A1-FE47-F3912687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937B02D2-3E44-618E-9AEC-F68A058A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" y="76200"/>
            <a:ext cx="11368088" cy="1268343"/>
          </a:xfrm>
          <a:prstGeom prst="roundRect">
            <a:avLst>
              <a:gd name="adj" fmla="val 16667"/>
            </a:avLst>
          </a:prstGeom>
          <a:solidFill>
            <a:srgbClr val="00410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Char char="—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Noble Features of this Project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6600" b="1" dirty="0">
                <a:solidFill>
                  <a:srgbClr val="D9EE1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B25A9A9-0BC7-47B6-87E9-36754E8C88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C6F6932-81B6-402D-94D5-1A8CB1E83171}" type="datetime1">
              <a:rPr lang="en-US" smtClean="0"/>
              <a:t>5/30/2024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1244C6-917D-2338-03E8-FA33F7683852}"/>
              </a:ext>
            </a:extLst>
          </p:cNvPr>
          <p:cNvSpPr txBox="1"/>
          <p:nvPr/>
        </p:nvSpPr>
        <p:spPr>
          <a:xfrm>
            <a:off x="1828800" y="3301457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the key findings of your IDP project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give any data give it in tabular form</a:t>
            </a:r>
          </a:p>
        </p:txBody>
      </p:sp>
    </p:spTree>
    <p:extLst>
      <p:ext uri="{BB962C8B-B14F-4D97-AF65-F5344CB8AC3E}">
        <p14:creationId xmlns:p14="http://schemas.microsoft.com/office/powerpoint/2010/main" val="409761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14259</TotalTime>
  <Words>341</Words>
  <Application>Microsoft Office PowerPoint</Application>
  <PresentationFormat>Custom</PresentationFormat>
  <Paragraphs>85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Calibri</vt:lpstr>
      <vt:lpstr>Cambria</vt:lpstr>
      <vt:lpstr>TeXGyreTermes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</dc:title>
  <dc:creator>Abdullah Al-Mamun</dc:creator>
  <cp:keywords>DAFZtNrD9Eg,BAFMwnTAIrk</cp:keywords>
  <cp:lastModifiedBy>Rubel basar</cp:lastModifiedBy>
  <cp:revision>170</cp:revision>
  <cp:lastPrinted>2023-10-16T09:56:54Z</cp:lastPrinted>
  <dcterms:created xsi:type="dcterms:W3CDTF">2023-02-11T15:18:25Z</dcterms:created>
  <dcterms:modified xsi:type="dcterms:W3CDTF">2024-05-30T16:36:25Z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2023-02-11T00:00:00Z</vt:filetime>
  </property>
  <property fmtid="{D5CDD505-2E9C-101B-9397-08002B2CF9AE}" pid="3" name="Creator">
    <vt:lpwstr>Canva</vt:lpwstr>
  </property>
  <property fmtid="{D5CDD505-2E9C-101B-9397-08002B2CF9AE}" pid="4" name="LastSaved">
    <vt:filetime>2023-02-11T00:00:00Z</vt:filetime>
  </property>
</Properties>
</file>